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86" r:id="rId4"/>
    <p:sldId id="257" r:id="rId6"/>
    <p:sldId id="258" r:id="rId7"/>
    <p:sldId id="317" r:id="rId8"/>
    <p:sldId id="260" r:id="rId9"/>
    <p:sldId id="261" r:id="rId10"/>
    <p:sldId id="290" r:id="rId11"/>
    <p:sldId id="263" r:id="rId12"/>
    <p:sldId id="264" r:id="rId13"/>
    <p:sldId id="265" r:id="rId14"/>
    <p:sldId id="266" r:id="rId15"/>
    <p:sldId id="293" r:id="rId16"/>
    <p:sldId id="267" r:id="rId17"/>
    <p:sldId id="299" r:id="rId18"/>
    <p:sldId id="268" r:id="rId19"/>
    <p:sldId id="269" r:id="rId20"/>
    <p:sldId id="296" r:id="rId21"/>
    <p:sldId id="270" r:id="rId22"/>
    <p:sldId id="271" r:id="rId23"/>
    <p:sldId id="272" r:id="rId24"/>
    <p:sldId id="273" r:id="rId25"/>
    <p:sldId id="318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15119350" cy="1069213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  <p:cmAuthor id="3" name="Administrator" initials="A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7F"/>
    <a:srgbClr val="DDE886"/>
    <a:srgbClr val="DCE485"/>
    <a:srgbClr val="99DAB3"/>
    <a:srgbClr val="F612F3"/>
    <a:srgbClr val="C204B2"/>
    <a:srgbClr val="EEF0DF"/>
    <a:srgbClr val="263850"/>
    <a:srgbClr val="8DB3C8"/>
    <a:srgbClr val="7AA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6034B52-BA69-4965-B250-E425B5909DD7}" styleName="{ef5a1e70-caf2-46bf-ab4d-31e7539e74bb}">
    <a:wholeTbl>
      <a:tcTxStyle>
        <a:fontRef idx="none">
          <a:prstClr val="black"/>
        </a:fontRef>
      </a:tcTxStyle>
      <a:tcStyle>
        <a:tcBdr>
          <a:top>
            <a:ln w="19050" cmpd="sng">
              <a:solidFill>
                <a:srgbClr val="A0C491"/>
              </a:solidFill>
            </a:ln>
          </a:top>
          <a:bottom>
            <a:ln w="19050" cmpd="sng">
              <a:solidFill>
                <a:srgbClr val="A0C491"/>
              </a:solidFill>
            </a:ln>
          </a:bottom>
          <a:insideH>
            <a:ln w="19050" cmpd="sng">
              <a:solidFill>
                <a:srgbClr val="A0C491"/>
              </a:solidFill>
            </a:ln>
          </a:insideH>
          <a:insideV>
            <a:ln w="19050" cmpd="sng">
              <a:solidFill>
                <a:srgbClr val="A0C491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D2E3CB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F1F6EF"/>
          </a:solidFill>
        </a:fill>
      </a:tcStyle>
    </a:band2H>
    <a:firstRow>
      <a:tcTxStyle>
        <a:fontRef idx="none">
          <a:prstClr val="black"/>
        </a:fontRef>
      </a:tcTxStyle>
      <a:tcStyle>
        <a:tcBdr>
          <a:bottom>
            <a:ln w="28575" cmpd="sng">
              <a:solidFill>
                <a:srgbClr val="A0C491"/>
              </a:solidFill>
            </a:ln>
          </a:bottom>
        </a:tcBdr>
        <a:fill>
          <a:solidFill>
            <a:srgbClr val="F1F6E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1" Type="http://schemas.openxmlformats.org/officeDocument/2006/relationships/tags" Target="tags/tag95.xml"/><Relationship Id="rId40" Type="http://schemas.openxmlformats.org/officeDocument/2006/relationships/commentAuthors" Target="commentAuthors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9-26T09:16:04.279" idx="1">
    <p:pos x="10" y="10"/>
    <p:text>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9-26T09:45:00.793" idx="2">
    <p:pos x="10" y="10"/>
    <p:text>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9-26T10:07:37.764" idx="3">
    <p:pos x="10" y="10"/>
    <p:text>修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9-26T10:28:01.944" idx="4">
    <p:pos x="10" y="10"/>
    <p:text>取消了娱乐区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029" y="1143000"/>
            <a:ext cx="4363941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119350" cy="1069213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119350" cy="1069213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230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5357920" y="0"/>
            <a:ext cx="9755131" cy="10692130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23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0723" y="691028"/>
            <a:ext cx="13457904" cy="689055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97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1090972" y="9899860"/>
            <a:ext cx="3348281" cy="493915"/>
          </a:xfrm>
        </p:spPr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5104269" y="9899860"/>
            <a:ext cx="4910813" cy="493915"/>
          </a:xfrm>
        </p:spPr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10678041" y="9899860"/>
            <a:ext cx="3348281" cy="493915"/>
          </a:xfrm>
        </p:spPr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jpeg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tags" Target="../tags/tag4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tags" Target="../tags/tag51.xml"/><Relationship Id="rId7" Type="http://schemas.openxmlformats.org/officeDocument/2006/relationships/image" Target="../media/image17.png"/><Relationship Id="rId6" Type="http://schemas.openxmlformats.org/officeDocument/2006/relationships/tags" Target="../tags/tag50.xml"/><Relationship Id="rId5" Type="http://schemas.openxmlformats.org/officeDocument/2006/relationships/image" Target="../media/image16.png"/><Relationship Id="rId4" Type="http://schemas.openxmlformats.org/officeDocument/2006/relationships/tags" Target="../tags/tag49.xml"/><Relationship Id="rId3" Type="http://schemas.openxmlformats.org/officeDocument/2006/relationships/image" Target="../media/image15.pn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62.xml"/><Relationship Id="rId23" Type="http://schemas.openxmlformats.org/officeDocument/2006/relationships/image" Target="../media/image22.jpeg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tags" Target="../tags/tag48.xml"/><Relationship Id="rId19" Type="http://schemas.openxmlformats.org/officeDocument/2006/relationships/tags" Target="../tags/tag58.xml"/><Relationship Id="rId18" Type="http://schemas.openxmlformats.org/officeDocument/2006/relationships/image" Target="../media/image21.jpeg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image" Target="../media/image20.png"/><Relationship Id="rId12" Type="http://schemas.openxmlformats.org/officeDocument/2006/relationships/tags" Target="../tags/tag53.xml"/><Relationship Id="rId11" Type="http://schemas.openxmlformats.org/officeDocument/2006/relationships/image" Target="../media/image19.png"/><Relationship Id="rId10" Type="http://schemas.openxmlformats.org/officeDocument/2006/relationships/tags" Target="../tags/tag52.xml"/><Relationship Id="rId1" Type="http://schemas.openxmlformats.org/officeDocument/2006/relationships/tags" Target="../tags/tag4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jpeg"/><Relationship Id="rId8" Type="http://schemas.openxmlformats.org/officeDocument/2006/relationships/tags" Target="../tags/tag66.xml"/><Relationship Id="rId7" Type="http://schemas.openxmlformats.org/officeDocument/2006/relationships/image" Target="../media/image26.jpeg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79.xml"/><Relationship Id="rId23" Type="http://schemas.openxmlformats.org/officeDocument/2006/relationships/tags" Target="../tags/tag78.xml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image" Target="../media/image23.jpeg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image" Target="../media/image29.jpeg"/><Relationship Id="rId12" Type="http://schemas.openxmlformats.org/officeDocument/2006/relationships/tags" Target="../tags/tag68.xml"/><Relationship Id="rId11" Type="http://schemas.openxmlformats.org/officeDocument/2006/relationships/image" Target="../media/image28.jpeg"/><Relationship Id="rId10" Type="http://schemas.openxmlformats.org/officeDocument/2006/relationships/tags" Target="../tags/tag67.xml"/><Relationship Id="rId1" Type="http://schemas.openxmlformats.org/officeDocument/2006/relationships/tags" Target="../tags/tag6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image" Target="../media/image33.jpeg"/><Relationship Id="rId7" Type="http://schemas.openxmlformats.org/officeDocument/2006/relationships/tags" Target="../tags/tag83.xml"/><Relationship Id="rId6" Type="http://schemas.openxmlformats.org/officeDocument/2006/relationships/image" Target="../media/image32.jpeg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image" Target="../media/image31.jpeg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image" Target="../media/image36.jpeg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image" Target="../media/image35.jpeg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jpeg"/><Relationship Id="rId8" Type="http://schemas.openxmlformats.org/officeDocument/2006/relationships/image" Target="../media/image57.jpeg"/><Relationship Id="rId7" Type="http://schemas.openxmlformats.org/officeDocument/2006/relationships/image" Target="../media/image56.jpeg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65.jpeg"/><Relationship Id="rId15" Type="http://schemas.openxmlformats.org/officeDocument/2006/relationships/image" Target="../media/image64.jpeg"/><Relationship Id="rId14" Type="http://schemas.openxmlformats.org/officeDocument/2006/relationships/image" Target="../media/image63.jpeg"/><Relationship Id="rId13" Type="http://schemas.openxmlformats.org/officeDocument/2006/relationships/image" Target="../media/image62.jpeg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r="-113" b="14807"/>
          <a:stretch>
            <a:fillRect/>
          </a:stretch>
        </p:blipFill>
        <p:spPr>
          <a:xfrm>
            <a:off x="-635" y="635"/>
            <a:ext cx="15120620" cy="10691495"/>
          </a:xfrm>
          <a:prstGeom prst="rect">
            <a:avLst/>
          </a:prstGeom>
          <a:noFill/>
          <a:ln w="9525">
            <a:noFill/>
          </a:ln>
          <a:effectLst>
            <a:softEdge rad="1270000"/>
          </a:effectLst>
        </p:spPr>
      </p:pic>
      <p:sp>
        <p:nvSpPr>
          <p:cNvPr id="6" name="textbox 6"/>
          <p:cNvSpPr/>
          <p:nvPr/>
        </p:nvSpPr>
        <p:spPr>
          <a:xfrm>
            <a:off x="4704080" y="3018155"/>
            <a:ext cx="5711825" cy="680085"/>
          </a:xfrm>
          <a:prstGeom prst="rect">
            <a:avLst/>
          </a:prstGeom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algn="dist" rtl="0" eaLnBrk="0">
              <a:lnSpc>
                <a:spcPct val="94000"/>
              </a:lnSpc>
            </a:pPr>
            <a:endParaRPr lang="en-US" altLang="en-US" sz="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dist" rtl="0" eaLnBrk="0">
              <a:lnSpc>
                <a:spcPct val="112000"/>
              </a:lnSpc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水上浮动平台及码头设计方案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dist" rtl="0" eaLnBrk="0">
              <a:lnSpc>
                <a:spcPct val="112000"/>
              </a:lnSpc>
            </a:pPr>
            <a:endParaRPr lang="en-US" altLang="en-US" sz="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700" algn="dist" rtl="0" eaLnBrk="0">
              <a:lnSpc>
                <a:spcPct val="96000"/>
              </a:lnSpc>
              <a:spcBef>
                <a:spcPts val="0"/>
              </a:spcBef>
            </a:pPr>
            <a:endParaRPr lang="en-US" altLang="en-US" sz="9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2933065" y="1647190"/>
            <a:ext cx="9252585" cy="6165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100" dirty="0">
              <a:latin typeface="华文楷体" panose="02010600040101010101" charset="-122"/>
              <a:ea typeface="华文楷体" panose="02010600040101010101" charset="-122"/>
            </a:endParaRPr>
          </a:p>
          <a:p>
            <a:pPr marL="12700" algn="dist" rtl="0" eaLnBrk="0">
              <a:lnSpc>
                <a:spcPct val="99000"/>
              </a:lnSpc>
            </a:pPr>
            <a:r>
              <a:rPr lang="zh-CN" altLang="en-US" sz="3900" dirty="0">
                <a:latin typeface="华文楷体" panose="02010600040101010101" charset="-122"/>
                <a:ea typeface="华文楷体" panose="02010600040101010101" charset="-122"/>
              </a:rPr>
              <a:t>南通航母基地</a:t>
            </a:r>
            <a:endParaRPr lang="zh-CN" altLang="en-US" sz="39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87520" y="7876540"/>
            <a:ext cx="6727825" cy="158178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苏州伯利恒水上设施工程有限公司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二〇二三年九月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box 284"/>
          <p:cNvSpPr/>
          <p:nvPr/>
        </p:nvSpPr>
        <p:spPr>
          <a:xfrm>
            <a:off x="1270950" y="234849"/>
            <a:ext cx="1999614" cy="5251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4000"/>
              </a:lnSpc>
            </a:pPr>
            <a:endParaRPr lang="en-US" altLang="en-US" sz="1100" dirty="0"/>
          </a:p>
          <a:p>
            <a:pPr marL="20320" algn="l" rtl="0" eaLnBrk="0">
              <a:lnSpc>
                <a:spcPct val="98000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景观总平面图—夜景平面</a:t>
            </a:r>
            <a:endParaRPr lang="en-US" altLang="en-US" sz="1400" dirty="0"/>
          </a:p>
        </p:txBody>
      </p:sp>
      <p:sp>
        <p:nvSpPr>
          <p:cNvPr id="286" name="textbox 286"/>
          <p:cNvSpPr/>
          <p:nvPr/>
        </p:nvSpPr>
        <p:spPr>
          <a:xfrm>
            <a:off x="7926444" y="10442543"/>
            <a:ext cx="6741159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Landscape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Of Zhongyuanze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Node Of Yan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fang River</a:t>
            </a:r>
            <a:r>
              <a:rPr sz="800" kern="0" spc="6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Luliang Area,yunnan  </a:t>
            </a:r>
            <a:r>
              <a:rPr sz="800" kern="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云南省曲靖市陆良河道综合整治工程中源泽节点景观设计方案</a:t>
            </a:r>
            <a:endParaRPr lang="en-US" altLang="en-US" sz="800" dirty="0"/>
          </a:p>
        </p:txBody>
      </p:sp>
      <p:sp>
        <p:nvSpPr>
          <p:cNvPr id="288" name="textbox 288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</a:t>
            </a: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endParaRPr lang="en-US" sz="4400" kern="0" spc="-30" dirty="0">
              <a:solidFill>
                <a:srgbClr val="7F7F7F">
                  <a:alpha val="100000"/>
                </a:srgb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90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900000" y="1080000"/>
            <a:ext cx="10800000" cy="900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67235" y="5534025"/>
            <a:ext cx="2106295" cy="4450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98425" algn="l" rtl="0" eaLnBrk="0" fontAlgn="auto">
              <a:lnSpc>
                <a:spcPct val="150000"/>
              </a:lnSpc>
              <a:spcBef>
                <a:spcPts val="5"/>
              </a:spcBef>
            </a:pPr>
            <a:r>
              <a:rPr lang="zh-CN" kern="0" dirty="0">
                <a:ln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商业综合区域内所有商铺、摊位仅设</a:t>
            </a:r>
            <a:endParaRPr lang="zh-CN" kern="0" dirty="0">
              <a:ln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98425" indent="635" algn="l" rtl="0" eaLnBrk="0" fontAlgn="auto">
              <a:lnSpc>
                <a:spcPct val="150000"/>
              </a:lnSpc>
              <a:spcBef>
                <a:spcPts val="40"/>
              </a:spcBef>
            </a:pPr>
            <a:r>
              <a:rPr lang="zh-CN" kern="0" dirty="0">
                <a:ln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置低压照明用电（LED灯具），管理用房内设置一台集中降压配电柜提供36V安全电压供照明使用。</a:t>
            </a:r>
            <a:endParaRPr lang="zh-CN" kern="0" dirty="0">
              <a:ln>
                <a:noFill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8"/>
          <p:cNvSpPr/>
          <p:nvPr/>
        </p:nvSpPr>
        <p:spPr>
          <a:xfrm>
            <a:off x="1270950" y="234849"/>
            <a:ext cx="1629410" cy="5251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4000"/>
              </a:lnSpc>
            </a:pPr>
            <a:endParaRPr lang="en-US" altLang="en-US" sz="1100" dirty="0"/>
          </a:p>
          <a:p>
            <a:pPr marL="13970" algn="l" rtl="0" eaLnBrk="0">
              <a:lnSpc>
                <a:spcPct val="98000"/>
              </a:lnSpc>
              <a:spcBef>
                <a:spcPts val="5"/>
              </a:spcBef>
            </a:pPr>
            <a:r>
              <a:rPr lang="zh-CN" sz="14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流线</a:t>
            </a:r>
            <a:r>
              <a:rPr sz="14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示意分析图</a:t>
            </a:r>
            <a:endParaRPr lang="en-US" altLang="en-US" sz="1400" dirty="0"/>
          </a:p>
        </p:txBody>
      </p:sp>
      <p:sp>
        <p:nvSpPr>
          <p:cNvPr id="300" name="textbox 300"/>
          <p:cNvSpPr/>
          <p:nvPr/>
        </p:nvSpPr>
        <p:spPr>
          <a:xfrm>
            <a:off x="7926444" y="10442543"/>
            <a:ext cx="6741159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Landscape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Of Zhongyuanze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Node Of Yan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fang River</a:t>
            </a:r>
            <a:r>
              <a:rPr sz="800" kern="0" spc="6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Luliang Area,yunnan  </a:t>
            </a:r>
            <a:r>
              <a:rPr sz="800" kern="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云南省曲靖市陆良河道综合整治工程中源泽节点景观设计方案</a:t>
            </a:r>
            <a:endParaRPr lang="en-US" altLang="en-US" sz="800" dirty="0"/>
          </a:p>
        </p:txBody>
      </p:sp>
      <p:sp>
        <p:nvSpPr>
          <p:cNvPr id="302" name="textbox 302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</a:t>
            </a: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endParaRPr lang="en-US" sz="4400" kern="0" spc="-30" dirty="0">
              <a:solidFill>
                <a:srgbClr val="7F7F7F">
                  <a:alpha val="100000"/>
                </a:srgb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306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2171680" y="7498715"/>
            <a:ext cx="1731010" cy="12065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12171680" y="8376285"/>
            <a:ext cx="1731010" cy="1206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12171680" y="9253855"/>
            <a:ext cx="1731010" cy="12065"/>
          </a:xfrm>
          <a:prstGeom prst="line">
            <a:avLst/>
          </a:prstGeom>
          <a:ln w="57150" cap="flat" cmpd="sng" algn="ctr">
            <a:solidFill>
              <a:srgbClr val="F612F3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 descr="24"/>
          <p:cNvPicPr/>
          <p:nvPr/>
        </p:nvPicPr>
        <p:blipFill>
          <a:blip r:embed="rId3"/>
          <a:stretch>
            <a:fillRect/>
          </a:stretch>
        </p:blipFill>
        <p:spPr>
          <a:xfrm>
            <a:off x="900000" y="1080000"/>
            <a:ext cx="10800000" cy="90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21795" y="6296025"/>
            <a:ext cx="3203575" cy="3667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rtl="0" eaLnBrk="0">
              <a:lnSpc>
                <a:spcPct val="105000"/>
              </a:lnSpc>
            </a:pPr>
            <a:r>
              <a:rPr lang="zh-CN" altLang="en-US" dirty="0">
                <a:sym typeface="+mn-ea"/>
              </a:rPr>
              <a:t>游船码头距离商业区码头广场直线距离约</a:t>
            </a:r>
            <a:r>
              <a:rPr lang="en-US" altLang="zh-CN" dirty="0">
                <a:sym typeface="+mn-ea"/>
              </a:rPr>
              <a:t>500</a:t>
            </a:r>
            <a:r>
              <a:rPr lang="zh-CN" altLang="en-US" dirty="0">
                <a:sym typeface="+mn-ea"/>
              </a:rPr>
              <a:t>米。</a:t>
            </a:r>
            <a:endParaRPr lang="zh-CN" altLang="en-US" dirty="0"/>
          </a:p>
          <a:p>
            <a:pPr algn="l" rtl="0" eaLnBrk="0">
              <a:lnSpc>
                <a:spcPct val="105000"/>
              </a:lnSpc>
            </a:pPr>
            <a:r>
              <a:rPr lang="zh-CN" altLang="en-US" dirty="0">
                <a:sym typeface="+mn-ea"/>
              </a:rPr>
              <a:t>红色虚线表示：行人流动路线</a:t>
            </a:r>
            <a:endParaRPr lang="zh-CN" altLang="en-US" dirty="0"/>
          </a:p>
          <a:p>
            <a:pPr algn="l" rtl="0" eaLnBrk="0">
              <a:lnSpc>
                <a:spcPct val="105000"/>
              </a:lnSpc>
            </a:pPr>
            <a:endParaRPr lang="zh-CN" altLang="en-US" dirty="0"/>
          </a:p>
          <a:p>
            <a:pPr algn="l" rtl="0" eaLnBrk="0">
              <a:lnSpc>
                <a:spcPct val="105000"/>
              </a:lnSpc>
            </a:pPr>
            <a:endParaRPr lang="zh-CN" altLang="en-US" dirty="0"/>
          </a:p>
          <a:p>
            <a:pPr algn="l" rtl="0" eaLnBrk="0">
              <a:lnSpc>
                <a:spcPct val="105000"/>
              </a:lnSpc>
            </a:pPr>
            <a:r>
              <a:rPr lang="zh-CN" altLang="en-US" dirty="0">
                <a:sym typeface="+mn-ea"/>
              </a:rPr>
              <a:t>蓝色虚线表示：车辆流动路线</a:t>
            </a:r>
            <a:endParaRPr lang="zh-CN" altLang="en-US" dirty="0"/>
          </a:p>
          <a:p>
            <a:pPr algn="l" rtl="0" eaLnBrk="0">
              <a:lnSpc>
                <a:spcPct val="105000"/>
              </a:lnSpc>
            </a:pPr>
            <a:endParaRPr lang="zh-CN" altLang="en-US" dirty="0"/>
          </a:p>
          <a:p>
            <a:pPr algn="l" rtl="0" eaLnBrk="0">
              <a:lnSpc>
                <a:spcPct val="105000"/>
              </a:lnSpc>
            </a:pPr>
            <a:endParaRPr lang="zh-CN" altLang="en-US" dirty="0"/>
          </a:p>
          <a:p>
            <a:pPr algn="l" rtl="0" eaLnBrk="0">
              <a:lnSpc>
                <a:spcPct val="105000"/>
              </a:lnSpc>
            </a:pPr>
            <a:r>
              <a:rPr lang="zh-CN" altLang="en-US" dirty="0">
                <a:sym typeface="+mn-ea"/>
              </a:rPr>
              <a:t>粉色虚线表示：游船流动路线</a:t>
            </a:r>
            <a:endParaRPr lang="zh-CN" altLang="en-US" dirty="0"/>
          </a:p>
          <a:p>
            <a:pPr algn="l" rtl="0" eaLnBrk="0">
              <a:lnSpc>
                <a:spcPct val="105000"/>
              </a:lnSpc>
            </a:pP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5"/>
          <p:cNvPicPr>
            <a:picLocks noChangeAspect="1"/>
          </p:cNvPicPr>
          <p:nvPr/>
        </p:nvPicPr>
        <p:blipFill>
          <a:blip r:embed="rId1"/>
          <a:srcRect l="891" r="-891"/>
          <a:stretch>
            <a:fillRect/>
          </a:stretch>
        </p:blipFill>
        <p:spPr>
          <a:xfrm>
            <a:off x="3301365" y="953135"/>
            <a:ext cx="9407525" cy="9029065"/>
          </a:xfrm>
          <a:prstGeom prst="rect">
            <a:avLst/>
          </a:prstGeom>
        </p:spPr>
      </p:pic>
      <p:sp>
        <p:nvSpPr>
          <p:cNvPr id="314" name="textbox 314"/>
          <p:cNvSpPr/>
          <p:nvPr/>
        </p:nvSpPr>
        <p:spPr>
          <a:xfrm>
            <a:off x="1270635" y="234950"/>
            <a:ext cx="3593465" cy="531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4000"/>
              </a:lnSpc>
            </a:pPr>
            <a:endParaRPr lang="en-US" altLang="en-US" sz="11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13335" algn="l" rtl="0" eaLnBrk="0">
              <a:lnSpc>
                <a:spcPct val="97000"/>
              </a:lnSpc>
            </a:pPr>
            <a:r>
              <a:rPr lang="zh-CN" sz="14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sz="14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平面分析—功能分区及测算人数分析图</a:t>
            </a:r>
            <a:endParaRPr lang="en-US" altLang="en-US" sz="1400" dirty="0"/>
          </a:p>
        </p:txBody>
      </p:sp>
      <p:sp>
        <p:nvSpPr>
          <p:cNvPr id="336" name="textbox 336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</a:t>
            </a: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endParaRPr lang="en-US" sz="4400" kern="0" spc="-30" dirty="0">
              <a:solidFill>
                <a:srgbClr val="7F7F7F">
                  <a:alpha val="100000"/>
                </a:srgb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338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30" name="表格 29"/>
          <p:cNvGraphicFramePr/>
          <p:nvPr>
            <p:custDataLst>
              <p:tags r:id="rId2"/>
            </p:custDataLst>
          </p:nvPr>
        </p:nvGraphicFramePr>
        <p:xfrm>
          <a:off x="316230" y="953135"/>
          <a:ext cx="5051425" cy="2957830"/>
        </p:xfrm>
        <a:graphic>
          <a:graphicData uri="http://schemas.openxmlformats.org/drawingml/2006/table">
            <a:tbl>
              <a:tblPr firstRow="1" bandRow="1">
                <a:tableStyleId>{E6034B52-BA69-4965-B250-E425B5909DD7}</a:tableStyleId>
              </a:tblPr>
              <a:tblGrid>
                <a:gridCol w="2056130"/>
                <a:gridCol w="764540"/>
                <a:gridCol w="1232535"/>
                <a:gridCol w="998220"/>
              </a:tblGrid>
              <a:tr h="250190">
                <a:tc gridSpan="4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spc="120"/>
                        <a:t>水上浮动平台及码头设计方案</a:t>
                      </a:r>
                      <a:endParaRPr lang="zh-CN" altLang="en-US" sz="1300" spc="120"/>
                    </a:p>
                  </a:txBody>
                  <a:tcPr marL="25400" marR="25400" marT="6350" marB="6350" vert="horz" anchor="ctr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876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spc="120"/>
                        <a:t>项目</a:t>
                      </a:r>
                      <a:endParaRPr lang="zh-CN" sz="1300" spc="12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spc="120"/>
                        <a:t>数量（㎡）</a:t>
                      </a:r>
                      <a:endParaRPr lang="zh-CN" sz="1300" spc="12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spc="120"/>
                        <a:t>总用地占地</a:t>
                      </a:r>
                      <a:endParaRPr lang="zh-CN" sz="1300" spc="12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spc="120"/>
                        <a:t>测算人数</a:t>
                      </a:r>
                      <a:endParaRPr lang="zh-CN" sz="1300" spc="120"/>
                    </a:p>
                  </a:txBody>
                  <a:tcPr marL="25400" marR="25400" marT="6350" marB="6350" vert="horz" anchor="ctr" anchorCtr="0"/>
                </a:tc>
              </a:tr>
              <a:tr h="2133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spc="60"/>
                        <a:t>用地范围</a:t>
                      </a:r>
                      <a:endParaRPr lang="zh-CN" sz="1100" spc="60"/>
                    </a:p>
                  </a:txBody>
                  <a:tcPr marL="25400" marR="25400" marT="6350" marB="6350" vert="horz" anchor="ctr" anchorCtr="0"/>
                </a:tc>
                <a:tc gridSpan="3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spc="60"/>
                        <a:t>约2万㎡</a:t>
                      </a:r>
                      <a:endParaRPr lang="zh-CN" altLang="en-US" sz="1100" spc="60"/>
                    </a:p>
                  </a:txBody>
                  <a:tcPr marL="25400" marR="25400" marT="6350" marB="6350" vert="horz" anchor="ctr" anchorCtr="0"/>
                </a:tc>
                <a:tc hMerge="1">
                  <a:tcPr/>
                </a:tc>
                <a:tc hMerge="1">
                  <a:tcPr/>
                </a:tc>
              </a:tr>
              <a:tr h="2133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spc="60"/>
                        <a:t>商业区入口基地</a:t>
                      </a:r>
                      <a:endParaRPr lang="zh-CN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730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3.65%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165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</a:tr>
              <a:tr h="2133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spc="60"/>
                        <a:t>商业区历史走廊</a:t>
                      </a:r>
                      <a:endParaRPr lang="zh-CN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2620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13.10%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202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</a:tr>
              <a:tr h="2133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spc="60"/>
                        <a:t>商业区中央广场</a:t>
                      </a:r>
                      <a:endParaRPr lang="zh-CN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1250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6.25%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175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</a:tr>
              <a:tr h="2133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spc="60"/>
                        <a:t>商业区灯光栈道</a:t>
                      </a:r>
                      <a:endParaRPr lang="zh-CN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560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2.80%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161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</a:tr>
              <a:tr h="2997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spc="60"/>
                        <a:t>商业区舞台</a:t>
                      </a:r>
                      <a:endParaRPr lang="zh-CN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1330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6.65%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177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</a:tr>
              <a:tr h="2133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spc="60"/>
                        <a:t>商业区码头广场</a:t>
                      </a:r>
                      <a:endParaRPr lang="zh-CN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1320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6.60%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176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</a:tr>
              <a:tr h="2133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spc="60"/>
                        <a:t>水上民宿（水上木屋）</a:t>
                      </a:r>
                      <a:endParaRPr lang="zh-CN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4608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23.04%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242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</a:tr>
              <a:tr h="2133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spc="60"/>
                        <a:t>水上民宿（太空舱）</a:t>
                      </a:r>
                      <a:endParaRPr lang="zh-CN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3920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19.60%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228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</a:tr>
              <a:tr h="2133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spc="60"/>
                        <a:t>合计</a:t>
                      </a:r>
                      <a:endParaRPr lang="zh-CN" altLang="en-US" sz="1100" spc="60"/>
                    </a:p>
                  </a:txBody>
                  <a:tcPr marL="25400" marR="25400" marT="6350" marB="6350" vert="horz" anchor="ctr" anchorCtr="0"/>
                </a:tc>
                <a:tc gridSpan="3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pc="60"/>
                        <a:t>1,527</a:t>
                      </a:r>
                      <a:endParaRPr lang="en-US" altLang="en-US" sz="1100" spc="60"/>
                    </a:p>
                  </a:txBody>
                  <a:tcPr marL="25400" marR="25400" marT="6350" marB="6350" vert="horz" anchor="ctr" anchorCtr="0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box 314"/>
          <p:cNvSpPr/>
          <p:nvPr/>
        </p:nvSpPr>
        <p:spPr>
          <a:xfrm>
            <a:off x="1270635" y="234950"/>
            <a:ext cx="3593465" cy="531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4000"/>
              </a:lnSpc>
            </a:pPr>
            <a:endParaRPr lang="en-US" altLang="en-US" sz="11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13335" algn="l" rtl="0" eaLnBrk="0">
              <a:lnSpc>
                <a:spcPct val="97000"/>
              </a:lnSpc>
            </a:pPr>
            <a:r>
              <a:rPr lang="zh-CN" sz="14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商业区</a:t>
            </a:r>
            <a:r>
              <a:rPr sz="14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平面分析—功能分区及测算人数分析图</a:t>
            </a:r>
            <a:endParaRPr lang="en-US" altLang="en-US" sz="1400" dirty="0"/>
          </a:p>
        </p:txBody>
      </p:sp>
      <p:sp>
        <p:nvSpPr>
          <p:cNvPr id="336" name="textbox 336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</a:t>
            </a: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endParaRPr lang="en-US" sz="4400" kern="0" spc="-30" dirty="0">
              <a:solidFill>
                <a:srgbClr val="7F7F7F">
                  <a:alpha val="100000"/>
                </a:srgb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338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4894432" y="-1853818"/>
            <a:ext cx="5243596" cy="144000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23520" y="3411220"/>
            <a:ext cx="1861185" cy="3839210"/>
          </a:xfrm>
          <a:prstGeom prst="roundRect">
            <a:avLst/>
          </a:prstGeom>
          <a:noFill/>
          <a:ln w="63500" cmpd="sng">
            <a:solidFill>
              <a:srgbClr val="FFFF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肘形连接符 3"/>
          <p:cNvCxnSpPr/>
          <p:nvPr/>
        </p:nvCxnSpPr>
        <p:spPr>
          <a:xfrm rot="16200000">
            <a:off x="553720" y="2799080"/>
            <a:ext cx="1304925" cy="4445"/>
          </a:xfrm>
          <a:prstGeom prst="bentConnector3">
            <a:avLst>
              <a:gd name="adj1" fmla="val 49976"/>
            </a:avLst>
          </a:prstGeom>
          <a:ln w="63500" cmpd="sng">
            <a:solidFill>
              <a:srgbClr val="FFFF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2600" y="1763395"/>
            <a:ext cx="1457325" cy="498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多功能广场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084705" y="4674235"/>
            <a:ext cx="895350" cy="121285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08405" y="8430260"/>
            <a:ext cx="265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舞台：用来表演及</a:t>
            </a:r>
            <a:r>
              <a:rPr lang="zh-CN" altLang="en-US"/>
              <a:t>演讲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6" idx="2"/>
          </p:cNvCxnSpPr>
          <p:nvPr/>
        </p:nvCxnSpPr>
        <p:spPr>
          <a:xfrm flipH="1">
            <a:off x="2515870" y="5887085"/>
            <a:ext cx="16510" cy="242443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2999105" y="4674235"/>
            <a:ext cx="3041015" cy="1329055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4442460" y="2148840"/>
            <a:ext cx="28575" cy="252603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3728085" y="1763395"/>
            <a:ext cx="1457325" cy="498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灯光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栈道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040755" y="3671570"/>
            <a:ext cx="3415030" cy="3362325"/>
          </a:xfrm>
          <a:prstGeom prst="ellipse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7720330" y="7033895"/>
            <a:ext cx="13970" cy="1263015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9363075" y="4673600"/>
            <a:ext cx="4012565" cy="132969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5" idx="0"/>
          </p:cNvCxnSpPr>
          <p:nvPr/>
        </p:nvCxnSpPr>
        <p:spPr>
          <a:xfrm flipH="1" flipV="1">
            <a:off x="11356975" y="2235835"/>
            <a:ext cx="12700" cy="2437765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10633710" y="1763395"/>
            <a:ext cx="1457325" cy="498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历史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长廊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3359130" y="3453130"/>
            <a:ext cx="1358265" cy="3796665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>
            <p:custDataLst>
              <p:tags r:id="rId4"/>
            </p:custDataLst>
          </p:nvPr>
        </p:nvCxnSpPr>
        <p:spPr>
          <a:xfrm flipH="1" flipV="1">
            <a:off x="13994130" y="2376805"/>
            <a:ext cx="18415" cy="114300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13270865" y="1763395"/>
            <a:ext cx="1457325" cy="498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入口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广场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086975" y="9032240"/>
            <a:ext cx="4243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在绿茵走廊两侧设置商业街，涵括小吃、饮品、纪念品</a:t>
            </a:r>
            <a:r>
              <a:rPr lang="zh-CN" altLang="en-US"/>
              <a:t>售卖。</a:t>
            </a:r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7030085" y="8430260"/>
            <a:ext cx="1457325" cy="498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中央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广场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342"/>
          <p:cNvSpPr/>
          <p:nvPr/>
        </p:nvSpPr>
        <p:spPr>
          <a:xfrm>
            <a:off x="10518775" y="1717675"/>
            <a:ext cx="4375150" cy="7489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3970" indent="0" algn="l" rtl="0" eaLnBrk="0" fontAlgn="auto">
              <a:lnSpc>
                <a:spcPct val="150000"/>
              </a:lnSpc>
            </a:pPr>
            <a:r>
              <a:rPr lang="en-US" altLang="zh-CN" sz="2000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       </a:t>
            </a:r>
            <a:r>
              <a:rPr lang="zh-CN" sz="2000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本项目为打造集产业、居住、休闲、娱乐等功能于一身的航母主题公园，</a:t>
            </a:r>
            <a:endParaRPr lang="zh-CN" sz="2000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3970" indent="0" algn="l" rtl="0" eaLnBrk="0" fontAlgn="auto">
              <a:lnSpc>
                <a:spcPct val="150000"/>
              </a:lnSpc>
            </a:pPr>
            <a:r>
              <a:rPr lang="zh-CN" sz="2000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针对各区块优势，因势利导合理规划，以水上浮动平台和浮动码头为载体，划分了水上商业区和水上民宿（含水上木屋和太空舱）相关区域，其中，水上商业区分五个板块，入口广场、历史长廊、中央广场、灯光栈道、码头广场（舞台）。其中入口广场设置标志性建筑突显突出商业区主题；历史长廊通过雕塑、壁画等展示方式引领游客徜徉于历史的长河；中央广场和灯光栈道通过灯光和文字元素展示主题文化，更是夜空中璀璨的航母之眼；码头广场用于举办各种文艺演出、音乐会、舞蹈表演、戏剧演出、庆典活动等。</a:t>
            </a:r>
            <a:endParaRPr lang="zh-CN" sz="2000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344" name="textbox 344"/>
          <p:cNvSpPr/>
          <p:nvPr/>
        </p:nvSpPr>
        <p:spPr>
          <a:xfrm>
            <a:off x="821690" y="525780"/>
            <a:ext cx="3406140" cy="669925"/>
          </a:xfrm>
          <a:prstGeom prst="rect">
            <a:avLst/>
          </a:prstGeom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algn="l" rtl="0" eaLnBrk="0">
              <a:lnSpc>
                <a:spcPct val="77000"/>
              </a:lnSpc>
            </a:pPr>
            <a:endParaRPr lang="en-US" altLang="en-US" sz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28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商业区</a:t>
            </a:r>
            <a:r>
              <a:rPr sz="28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分区说明</a:t>
            </a:r>
            <a:endParaRPr lang="en-US" altLang="en-US" sz="2800" kern="0" spc="-1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5" name="图片 44"/>
          <p:cNvPicPr/>
          <p:nvPr>
            <p:custDataLst>
              <p:tags r:id="rId1"/>
            </p:custDataLst>
          </p:nvPr>
        </p:nvPicPr>
        <p:blipFill>
          <a:blip r:embed="rId2"/>
          <a:srcRect r="10571"/>
          <a:stretch>
            <a:fillRect/>
          </a:stretch>
        </p:blipFill>
        <p:spPr>
          <a:xfrm>
            <a:off x="590550" y="1195705"/>
            <a:ext cx="9658350" cy="89998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box 350"/>
          <p:cNvSpPr/>
          <p:nvPr/>
        </p:nvSpPr>
        <p:spPr>
          <a:xfrm>
            <a:off x="1270635" y="234950"/>
            <a:ext cx="1334770" cy="524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5000"/>
              </a:lnSpc>
            </a:pPr>
            <a:endParaRPr lang="en-US" altLang="en-US" sz="1100" dirty="0"/>
          </a:p>
          <a:p>
            <a:pPr marL="20320" algn="l" rtl="0" eaLnBrk="0">
              <a:lnSpc>
                <a:spcPct val="97000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景观节点</a:t>
            </a:r>
            <a:r>
              <a:rPr lang="zh-CN"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意向图</a:t>
            </a:r>
            <a:endParaRPr lang="zh-CN" sz="1400" kern="0" spc="-10" dirty="0">
              <a:solidFill>
                <a:srgbClr val="7F7F7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4" name="textbox 354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.4</a:t>
            </a:r>
            <a:endParaRPr lang="en-US" altLang="en-US" sz="4400" dirty="0"/>
          </a:p>
        </p:txBody>
      </p:sp>
      <p:sp>
        <p:nvSpPr>
          <p:cNvPr id="358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3655675" y="5673090"/>
            <a:ext cx="1161415" cy="4184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灯光</a:t>
            </a:r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栈道</a:t>
            </a:r>
            <a:endParaRPr lang="zh-CN" altLang="en-US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图片 15" descr="27c4229e8e3c35f7e5c381e6a5b3cd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80490" y="1198880"/>
            <a:ext cx="5935345" cy="8289925"/>
          </a:xfrm>
          <a:prstGeom prst="rect">
            <a:avLst/>
          </a:prstGeom>
        </p:spPr>
      </p:pic>
      <p:pic>
        <p:nvPicPr>
          <p:cNvPr id="13" name="图片 13" descr="5e8d0bde4e9cd411e8b28059a1227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57619"/>
          <a:stretch>
            <a:fillRect/>
          </a:stretch>
        </p:blipFill>
        <p:spPr>
          <a:xfrm>
            <a:off x="7406640" y="1226820"/>
            <a:ext cx="4631055" cy="2545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b="28060"/>
          <a:stretch>
            <a:fillRect/>
          </a:stretch>
        </p:blipFill>
        <p:spPr>
          <a:xfrm>
            <a:off x="7416800" y="6327140"/>
            <a:ext cx="4619625" cy="3161030"/>
          </a:xfrm>
          <a:prstGeom prst="rect">
            <a:avLst/>
          </a:prstGeom>
        </p:spPr>
      </p:pic>
      <p:pic>
        <p:nvPicPr>
          <p:cNvPr id="12" name="图片 11" descr="IMG_25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408545" y="3858895"/>
            <a:ext cx="4625975" cy="2382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28" descr="IMG_25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125325" y="1198880"/>
            <a:ext cx="2662555" cy="1687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20" descr="6051ad9c7856c66fa43cb995992d0aa"/>
          <p:cNvPicPr/>
          <p:nvPr>
            <p:custDataLst>
              <p:tags r:id="rId12"/>
            </p:custDataLst>
          </p:nvPr>
        </p:nvPicPr>
        <p:blipFill>
          <a:blip r:embed="rId13"/>
          <a:srcRect l="9165" t="808" r="12443" b="-808"/>
          <a:stretch>
            <a:fillRect/>
          </a:stretch>
        </p:blipFill>
        <p:spPr>
          <a:xfrm>
            <a:off x="12124690" y="2999105"/>
            <a:ext cx="2680335" cy="18078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5626100" y="1198880"/>
            <a:ext cx="203009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休憩区意向图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>
            <p:custDataLst>
              <p:tags r:id="rId15"/>
            </p:custDataLst>
          </p:nvPr>
        </p:nvSpPr>
        <p:spPr>
          <a:xfrm>
            <a:off x="10129520" y="1183640"/>
            <a:ext cx="2349500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灯光栈道意向图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>
            <p:custDataLst>
              <p:tags r:id="rId16"/>
            </p:custDataLst>
          </p:nvPr>
        </p:nvSpPr>
        <p:spPr>
          <a:xfrm>
            <a:off x="13404850" y="1160145"/>
            <a:ext cx="174180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出入口意向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>
            <p:custDataLst>
              <p:tags r:id="rId17"/>
            </p:custDataLst>
          </p:nvPr>
        </p:nvSpPr>
        <p:spPr>
          <a:xfrm>
            <a:off x="10653395" y="3805555"/>
            <a:ext cx="180149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商铺意向图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图片 13" descr="微信图片_20230925173456"/>
          <p:cNvPicPr>
            <a:picLocks noChangeAspect="1"/>
          </p:cNvPicPr>
          <p:nvPr/>
        </p:nvPicPr>
        <p:blipFill>
          <a:blip r:embed="rId18"/>
          <a:srcRect l="24478" t="55951" r="16309" b="2583"/>
          <a:stretch>
            <a:fillRect/>
          </a:stretch>
        </p:blipFill>
        <p:spPr>
          <a:xfrm>
            <a:off x="12115800" y="6761480"/>
            <a:ext cx="2683510" cy="273240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10636250" y="6734810"/>
            <a:ext cx="178498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浮桥意向图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>
            <p:custDataLst>
              <p:tags r:id="rId20"/>
            </p:custDataLst>
          </p:nvPr>
        </p:nvSpPr>
        <p:spPr>
          <a:xfrm>
            <a:off x="13409295" y="6713220"/>
            <a:ext cx="172783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舞台意向图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>
            <p:custDataLst>
              <p:tags r:id="rId21"/>
            </p:custDataLst>
          </p:nvPr>
        </p:nvSpPr>
        <p:spPr>
          <a:xfrm>
            <a:off x="13174980" y="2939415"/>
            <a:ext cx="206057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中央广场意向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2" name="图片 2" descr="IMG_256"/>
          <p:cNvPicPr/>
          <p:nvPr>
            <p:custDataLst>
              <p:tags r:id="rId22"/>
            </p:custDataLst>
          </p:nvPr>
        </p:nvPicPr>
        <p:blipFill>
          <a:blip r:embed="rId23"/>
          <a:srcRect l="32216" t="12324" r="16467" b="21025"/>
          <a:stretch>
            <a:fillRect/>
          </a:stretch>
        </p:blipFill>
        <p:spPr>
          <a:xfrm>
            <a:off x="12133580" y="4886325"/>
            <a:ext cx="2667635" cy="17995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/>
          <p:cNvSpPr txBox="1"/>
          <p:nvPr>
            <p:custDataLst>
              <p:tags r:id="rId24"/>
            </p:custDataLst>
          </p:nvPr>
        </p:nvSpPr>
        <p:spPr>
          <a:xfrm>
            <a:off x="13446760" y="4826000"/>
            <a:ext cx="1727835" cy="371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雕塑意向图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box 350"/>
          <p:cNvSpPr/>
          <p:nvPr/>
        </p:nvSpPr>
        <p:spPr>
          <a:xfrm>
            <a:off x="1270950" y="234849"/>
            <a:ext cx="1109344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5000"/>
              </a:lnSpc>
            </a:pPr>
            <a:endParaRPr lang="en-US" altLang="en-US" sz="1100" dirty="0"/>
          </a:p>
          <a:p>
            <a:pPr marL="20320" algn="l" rtl="0" eaLnBrk="0">
              <a:lnSpc>
                <a:spcPct val="97000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景观节点效果</a:t>
            </a:r>
            <a:endParaRPr lang="en-US" altLang="en-US" sz="1400" dirty="0"/>
          </a:p>
        </p:txBody>
      </p:sp>
      <p:sp>
        <p:nvSpPr>
          <p:cNvPr id="354" name="textbox 354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.4</a:t>
            </a:r>
            <a:endParaRPr lang="en-US" altLang="en-US" sz="4400" dirty="0"/>
          </a:p>
        </p:txBody>
      </p:sp>
      <p:sp>
        <p:nvSpPr>
          <p:cNvPr id="358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" name="图片 1" descr="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2428" r="8547"/>
          <a:stretch>
            <a:fillRect/>
          </a:stretch>
        </p:blipFill>
        <p:spPr>
          <a:xfrm>
            <a:off x="207010" y="1313180"/>
            <a:ext cx="6858635" cy="62744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9405" y="8743950"/>
            <a:ext cx="2060575" cy="92519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商业区全景图</a:t>
            </a:r>
            <a:endParaRPr lang="zh-CN" altLang="en-US" sz="24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3732510" y="1922145"/>
            <a:ext cx="1161415" cy="4184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中央广场</a:t>
            </a:r>
            <a:endParaRPr lang="zh-CN" altLang="en-US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3655675" y="5673090"/>
            <a:ext cx="1161415" cy="4184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灯光</a:t>
            </a:r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栈道</a:t>
            </a:r>
            <a:endParaRPr lang="zh-CN" altLang="en-US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图片 7" descr="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255" y="1313180"/>
            <a:ext cx="3839094" cy="2160000"/>
          </a:xfrm>
          <a:prstGeom prst="rect">
            <a:avLst/>
          </a:prstGeom>
        </p:spPr>
      </p:pic>
      <p:pic>
        <p:nvPicPr>
          <p:cNvPr id="9" name="图片 8" descr="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2970" y="1313180"/>
            <a:ext cx="3839721" cy="2160000"/>
          </a:xfrm>
          <a:prstGeom prst="rect">
            <a:avLst/>
          </a:prstGeom>
        </p:spPr>
      </p:pic>
      <p:pic>
        <p:nvPicPr>
          <p:cNvPr id="10" name="图片 9" descr="4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3590" y="3555365"/>
            <a:ext cx="3838607" cy="2160000"/>
          </a:xfrm>
          <a:prstGeom prst="rect">
            <a:avLst/>
          </a:prstGeom>
        </p:spPr>
      </p:pic>
      <p:pic>
        <p:nvPicPr>
          <p:cNvPr id="13" name="图片 12" descr="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33590" y="5797550"/>
            <a:ext cx="7768590" cy="4004310"/>
          </a:xfrm>
          <a:prstGeom prst="rect">
            <a:avLst/>
          </a:prstGeom>
        </p:spPr>
      </p:pic>
      <p:pic>
        <p:nvPicPr>
          <p:cNvPr id="11" name="图片 10" descr="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31031" b="17586"/>
          <a:stretch>
            <a:fillRect/>
          </a:stretch>
        </p:blipFill>
        <p:spPr>
          <a:xfrm>
            <a:off x="207010" y="7668895"/>
            <a:ext cx="6858000" cy="2136140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0280" t="9712" r="10524" b="9603"/>
          <a:stretch>
            <a:fillRect/>
          </a:stretch>
        </p:blipFill>
        <p:spPr>
          <a:xfrm>
            <a:off x="11065510" y="3555365"/>
            <a:ext cx="3822700" cy="216344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4872990" y="1259840"/>
            <a:ext cx="2763520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商业区全景效果图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9563100" y="1313180"/>
            <a:ext cx="177990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商铺效果图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>
            <p:custDataLst>
              <p:tags r:id="rId16"/>
            </p:custDataLst>
          </p:nvPr>
        </p:nvSpPr>
        <p:spPr>
          <a:xfrm>
            <a:off x="12983845" y="1313180"/>
            <a:ext cx="233108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中央广场效果图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13225780" y="3515360"/>
            <a:ext cx="2106930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出入口效果图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9074785" y="3502025"/>
            <a:ext cx="2339340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历史栈道效果图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>
            <p:custDataLst>
              <p:tags r:id="rId19"/>
            </p:custDataLst>
          </p:nvPr>
        </p:nvSpPr>
        <p:spPr>
          <a:xfrm>
            <a:off x="12099925" y="5774055"/>
            <a:ext cx="3356610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浮桥效果图（连接航母）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>
            <p:custDataLst>
              <p:tags r:id="rId20"/>
            </p:custDataLst>
          </p:nvPr>
        </p:nvSpPr>
        <p:spPr>
          <a:xfrm>
            <a:off x="4643120" y="7615555"/>
            <a:ext cx="2990850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雕塑广场码头效果图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3" name="曲线连接符 32"/>
          <p:cNvCxnSpPr/>
          <p:nvPr/>
        </p:nvCxnSpPr>
        <p:spPr>
          <a:xfrm flipV="1">
            <a:off x="4381500" y="4737100"/>
            <a:ext cx="7221220" cy="1290955"/>
          </a:xfrm>
          <a:prstGeom prst="curvedConnector3">
            <a:avLst>
              <a:gd name="adj1" fmla="val 50009"/>
            </a:avLst>
          </a:prstGeom>
          <a:ln w="31750" cap="rnd">
            <a:solidFill>
              <a:schemeClr val="accent2">
                <a:lumMod val="75000"/>
              </a:schemeClr>
            </a:solidFill>
            <a:prstDash val="sysDot"/>
            <a:round/>
            <a:headEnd type="arrow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曲线连接符 33"/>
          <p:cNvCxnSpPr/>
          <p:nvPr>
            <p:custDataLst>
              <p:tags r:id="rId21"/>
            </p:custDataLst>
          </p:nvPr>
        </p:nvCxnSpPr>
        <p:spPr>
          <a:xfrm flipV="1">
            <a:off x="3972560" y="2618740"/>
            <a:ext cx="3290570" cy="2656840"/>
          </a:xfrm>
          <a:prstGeom prst="curvedConnector3">
            <a:avLst>
              <a:gd name="adj1" fmla="val 50019"/>
            </a:avLst>
          </a:prstGeom>
          <a:ln w="31750" cap="rnd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曲线连接符 34"/>
          <p:cNvCxnSpPr/>
          <p:nvPr>
            <p:custDataLst>
              <p:tags r:id="rId22"/>
            </p:custDataLst>
          </p:nvPr>
        </p:nvCxnSpPr>
        <p:spPr>
          <a:xfrm rot="16200000">
            <a:off x="1208405" y="6054725"/>
            <a:ext cx="4188460" cy="1251585"/>
          </a:xfrm>
          <a:prstGeom prst="curvedConnector3">
            <a:avLst>
              <a:gd name="adj1" fmla="val 49992"/>
            </a:avLst>
          </a:prstGeom>
          <a:ln w="31750" cap="rnd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>
            <p:custDataLst>
              <p:tags r:id="rId23"/>
            </p:custDataLst>
          </p:nvPr>
        </p:nvCxnSpPr>
        <p:spPr>
          <a:xfrm flipV="1">
            <a:off x="2043430" y="2919730"/>
            <a:ext cx="9243695" cy="2030095"/>
          </a:xfrm>
          <a:prstGeom prst="curvedConnector3">
            <a:avLst>
              <a:gd name="adj1" fmla="val 50003"/>
            </a:avLst>
          </a:prstGeom>
          <a:ln w="31750" cap="rnd">
            <a:solidFill>
              <a:srgbClr val="FF0000"/>
            </a:solidFill>
            <a:prstDash val="sysDot"/>
            <a:round/>
            <a:headEnd type="arrow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曲线连接符 36"/>
          <p:cNvCxnSpPr/>
          <p:nvPr>
            <p:custDataLst>
              <p:tags r:id="rId24"/>
            </p:custDataLst>
          </p:nvPr>
        </p:nvCxnSpPr>
        <p:spPr>
          <a:xfrm flipV="1">
            <a:off x="3083560" y="4423410"/>
            <a:ext cx="6103620" cy="1065530"/>
          </a:xfrm>
          <a:prstGeom prst="curvedConnector3">
            <a:avLst>
              <a:gd name="adj1" fmla="val 50010"/>
            </a:avLst>
          </a:prstGeom>
          <a:ln w="31750" cap="rnd">
            <a:solidFill>
              <a:srgbClr val="FF0000"/>
            </a:solidFill>
            <a:prstDash val="sysDot"/>
            <a:round/>
            <a:headEnd type="arrow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box 364"/>
          <p:cNvSpPr/>
          <p:nvPr/>
        </p:nvSpPr>
        <p:spPr>
          <a:xfrm>
            <a:off x="1270950" y="234849"/>
            <a:ext cx="1109344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5000"/>
              </a:lnSpc>
            </a:pPr>
            <a:endParaRPr lang="en-US" altLang="en-US" sz="1100" dirty="0"/>
          </a:p>
          <a:p>
            <a:pPr marL="20320" algn="l" rtl="0" eaLnBrk="0">
              <a:lnSpc>
                <a:spcPct val="97000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景观节点效果</a:t>
            </a:r>
            <a:endParaRPr lang="en-US" altLang="en-US" sz="1400" dirty="0"/>
          </a:p>
        </p:txBody>
      </p:sp>
      <p:sp>
        <p:nvSpPr>
          <p:cNvPr id="366" name="textbox 366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.4</a:t>
            </a:r>
            <a:endParaRPr lang="en-US" altLang="en-US" sz="4400" dirty="0"/>
          </a:p>
        </p:txBody>
      </p:sp>
      <p:sp>
        <p:nvSpPr>
          <p:cNvPr id="368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" name="图片 2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9180" y="1316355"/>
            <a:ext cx="6065520" cy="3067050"/>
          </a:xfrm>
          <a:prstGeom prst="rect">
            <a:avLst/>
          </a:prstGeom>
        </p:spPr>
      </p:pic>
      <p:pic>
        <p:nvPicPr>
          <p:cNvPr id="4" name="图片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525" y="7709535"/>
            <a:ext cx="3865880" cy="2286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327775" y="1280160"/>
            <a:ext cx="206057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商业区全景图</a:t>
            </a:r>
            <a:endParaRPr lang="zh-CN" altLang="en-US" sz="24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3265785" y="5199380"/>
            <a:ext cx="1589405" cy="41846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algn="r"/>
            <a:r>
              <a:rPr lang="zh-CN" altLang="en-US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历史长廊效果</a:t>
            </a:r>
            <a:endParaRPr lang="zh-CN" altLang="en-US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r"/>
            <a:endParaRPr lang="zh-CN" altLang="en-US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图片 7" descr="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6270" y="7709535"/>
            <a:ext cx="3903980" cy="2286000"/>
          </a:xfrm>
          <a:prstGeom prst="rect">
            <a:avLst/>
          </a:prstGeom>
        </p:spPr>
      </p:pic>
      <p:pic>
        <p:nvPicPr>
          <p:cNvPr id="15" name="图片 14" descr="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5383" r="20041"/>
          <a:stretch>
            <a:fillRect/>
          </a:stretch>
        </p:blipFill>
        <p:spPr>
          <a:xfrm>
            <a:off x="8688070" y="7710805"/>
            <a:ext cx="3201670" cy="2311400"/>
          </a:xfrm>
          <a:prstGeom prst="rect">
            <a:avLst/>
          </a:prstGeom>
        </p:spPr>
      </p:pic>
      <p:pic>
        <p:nvPicPr>
          <p:cNvPr id="9" name="图片 8" descr="1"/>
          <p:cNvPicPr>
            <a:picLocks noChangeAspect="1"/>
          </p:cNvPicPr>
          <p:nvPr/>
        </p:nvPicPr>
        <p:blipFill>
          <a:blip r:embed="rId9"/>
          <a:srcRect b="16780"/>
          <a:stretch>
            <a:fillRect/>
          </a:stretch>
        </p:blipFill>
        <p:spPr>
          <a:xfrm>
            <a:off x="8679180" y="4470400"/>
            <a:ext cx="6066155" cy="3153410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10"/>
          <a:srcRect l="17217" r="9904" b="18897"/>
          <a:stretch>
            <a:fillRect/>
          </a:stretch>
        </p:blipFill>
        <p:spPr>
          <a:xfrm>
            <a:off x="11929745" y="7731760"/>
            <a:ext cx="2815590" cy="229108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13329285" y="1280160"/>
            <a:ext cx="1761490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舞台效果图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10248900" y="7711440"/>
            <a:ext cx="206057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灯光栈道夜景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12824460" y="7735570"/>
            <a:ext cx="2359660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入口效果图远景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1859280" y="7656195"/>
            <a:ext cx="326580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休憩区灯光栈道效果图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6651625" y="7682865"/>
            <a:ext cx="239458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历史长廊效果图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>
            <p:custDataLst>
              <p:tags r:id="rId16"/>
            </p:custDataLst>
          </p:nvPr>
        </p:nvSpPr>
        <p:spPr>
          <a:xfrm>
            <a:off x="12840335" y="4457700"/>
            <a:ext cx="237299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中央广场效果图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" name="图片 19" descr="7"/>
          <p:cNvPicPr>
            <a:picLocks noChangeAspect="1"/>
          </p:cNvPicPr>
          <p:nvPr/>
        </p:nvPicPr>
        <p:blipFill>
          <a:blip r:embed="rId17"/>
          <a:srcRect l="18287" r="7930"/>
          <a:stretch>
            <a:fillRect/>
          </a:stretch>
        </p:blipFill>
        <p:spPr>
          <a:xfrm>
            <a:off x="594995" y="1311910"/>
            <a:ext cx="7948930" cy="6301105"/>
          </a:xfrm>
          <a:prstGeom prst="rect">
            <a:avLst/>
          </a:prstGeom>
        </p:spPr>
      </p:pic>
      <p:cxnSp>
        <p:nvCxnSpPr>
          <p:cNvPr id="23" name="曲线连接符 22"/>
          <p:cNvCxnSpPr/>
          <p:nvPr/>
        </p:nvCxnSpPr>
        <p:spPr>
          <a:xfrm rot="5400000">
            <a:off x="-240665" y="5426710"/>
            <a:ext cx="4163060" cy="1003300"/>
          </a:xfrm>
          <a:prstGeom prst="curvedConnector3">
            <a:avLst>
              <a:gd name="adj1" fmla="val 50015"/>
            </a:avLst>
          </a:prstGeom>
          <a:ln w="31750" cap="rnd">
            <a:solidFill>
              <a:srgbClr val="FF0000"/>
            </a:solidFill>
            <a:prstDash val="sysDot"/>
            <a:round/>
            <a:headEnd type="arrow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曲线连接符 24"/>
          <p:cNvCxnSpPr/>
          <p:nvPr/>
        </p:nvCxnSpPr>
        <p:spPr>
          <a:xfrm flipV="1">
            <a:off x="1979295" y="2769235"/>
            <a:ext cx="7106285" cy="927735"/>
          </a:xfrm>
          <a:prstGeom prst="curvedConnector3">
            <a:avLst>
              <a:gd name="adj1" fmla="val 50004"/>
            </a:avLst>
          </a:prstGeom>
          <a:ln w="31750" cap="rnd">
            <a:solidFill>
              <a:srgbClr val="FF0000"/>
            </a:solidFill>
            <a:prstDash val="sysDot"/>
            <a:round/>
            <a:headEnd type="arrow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曲线连接符 25"/>
          <p:cNvCxnSpPr/>
          <p:nvPr>
            <p:custDataLst>
              <p:tags r:id="rId18"/>
            </p:custDataLst>
          </p:nvPr>
        </p:nvCxnSpPr>
        <p:spPr>
          <a:xfrm rot="5400000" flipV="1">
            <a:off x="3408045" y="5438775"/>
            <a:ext cx="2957830" cy="2155190"/>
          </a:xfrm>
          <a:prstGeom prst="curvedConnector3">
            <a:avLst>
              <a:gd name="adj1" fmla="val 50021"/>
            </a:avLst>
          </a:prstGeom>
          <a:ln w="31750" cap="rnd">
            <a:solidFill>
              <a:srgbClr val="FF0000"/>
            </a:solidFill>
            <a:prstDash val="sysDot"/>
            <a:round/>
            <a:headEnd type="arrow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曲线连接符 26"/>
          <p:cNvCxnSpPr/>
          <p:nvPr>
            <p:custDataLst>
              <p:tags r:id="rId19"/>
            </p:custDataLst>
          </p:nvPr>
        </p:nvCxnSpPr>
        <p:spPr>
          <a:xfrm>
            <a:off x="4913630" y="5716905"/>
            <a:ext cx="7468235" cy="2541905"/>
          </a:xfrm>
          <a:prstGeom prst="curvedConnector3">
            <a:avLst>
              <a:gd name="adj1" fmla="val 50004"/>
            </a:avLst>
          </a:prstGeom>
          <a:ln w="31750" cap="rnd">
            <a:solidFill>
              <a:srgbClr val="FF0000"/>
            </a:solidFill>
            <a:prstDash val="sysDot"/>
            <a:round/>
            <a:headEnd type="arrow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曲线连接符 27"/>
          <p:cNvCxnSpPr/>
          <p:nvPr>
            <p:custDataLst>
              <p:tags r:id="rId20"/>
            </p:custDataLst>
          </p:nvPr>
        </p:nvCxnSpPr>
        <p:spPr>
          <a:xfrm>
            <a:off x="3032125" y="4072890"/>
            <a:ext cx="6354445" cy="1979930"/>
          </a:xfrm>
          <a:prstGeom prst="curvedConnector3">
            <a:avLst>
              <a:gd name="adj1" fmla="val 50005"/>
            </a:avLst>
          </a:prstGeom>
          <a:ln w="31750" cap="rnd">
            <a:solidFill>
              <a:srgbClr val="FF0000"/>
            </a:solidFill>
            <a:prstDash val="sysDot"/>
            <a:round/>
            <a:headEnd type="arrow" w="med" len="med"/>
            <a:tailEnd type="arrow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6327775" y="1316355"/>
            <a:ext cx="2237105" cy="3714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宋体" panose="02010600030101010101" pitchFamily="2" charset="-122"/>
              </a:rPr>
              <a:t>商业区全景效果图</a:t>
            </a:r>
            <a:endParaRPr lang="zh-CN" altLang="en-US" sz="200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box 364"/>
          <p:cNvSpPr/>
          <p:nvPr/>
        </p:nvSpPr>
        <p:spPr>
          <a:xfrm>
            <a:off x="1270635" y="234950"/>
            <a:ext cx="1458595" cy="524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5000"/>
              </a:lnSpc>
            </a:pPr>
            <a:endParaRPr lang="en-US" altLang="en-US" sz="1100" dirty="0"/>
          </a:p>
          <a:p>
            <a:pPr marL="20320" algn="l" rtl="0" eaLnBrk="0">
              <a:lnSpc>
                <a:spcPct val="97000"/>
              </a:lnSpc>
              <a:spcBef>
                <a:spcPts val="5"/>
              </a:spcBef>
            </a:pPr>
            <a:r>
              <a:rPr lang="zh-CN"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商业区</a:t>
            </a: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节点效果</a:t>
            </a:r>
            <a:endParaRPr lang="en-US" altLang="en-US" sz="1400" dirty="0"/>
          </a:p>
        </p:txBody>
      </p:sp>
      <p:sp>
        <p:nvSpPr>
          <p:cNvPr id="366" name="textbox 366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lang="en-US"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.4</a:t>
            </a:r>
            <a:endParaRPr lang="en-US" altLang="en-US" sz="4400" dirty="0"/>
          </a:p>
        </p:txBody>
      </p:sp>
      <p:sp>
        <p:nvSpPr>
          <p:cNvPr id="368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box 370"/>
          <p:cNvSpPr/>
          <p:nvPr/>
        </p:nvSpPr>
        <p:spPr>
          <a:xfrm>
            <a:off x="9910445" y="1195705"/>
            <a:ext cx="4909185" cy="7077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3970" indent="0" algn="l" rtl="0" eaLnBrk="0" fontAlgn="auto">
              <a:lnSpc>
                <a:spcPct val="150000"/>
              </a:lnSpc>
            </a:pPr>
            <a:r>
              <a:rPr lang="en-US" altLang="zh-CN" sz="2000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       </a:t>
            </a:r>
            <a:r>
              <a:rPr lang="zh-CN" sz="2000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水上民宿设计秉持着以未来科技感为导向，以人文情怀为基本，延续传统中国风，开创融入现代科技风的原则，在</a:t>
            </a:r>
            <a:r>
              <a:rPr lang="zh-CN" sz="2000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布置了多栋传统水上木屋的基础上，</a:t>
            </a:r>
            <a:r>
              <a:rPr lang="zh-CN" sz="2000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引入太空舱设计风格，让每一位入住者有舒适而独特的居住体验。其设计充分融合周围的水景，创造出与自然环境相协调的氛围，建筑风格、色彩搭配、植被选择等都应该考虑到周围环境的特点，使水上民宿与周围的景观相互融合。其结构具备足够的稳固性，以应对水流、风力等自然因素的影响。内部房间布局合理，秉持以人为中心的理念，设施齐全，提供舒适的床铺、卫生间、空调、热水等基本设施，并兼顾隐私和安全。</a:t>
            </a:r>
            <a:endParaRPr lang="zh-CN" sz="2000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44" name="textbox 344"/>
          <p:cNvSpPr/>
          <p:nvPr>
            <p:custDataLst>
              <p:tags r:id="rId1"/>
            </p:custDataLst>
          </p:nvPr>
        </p:nvSpPr>
        <p:spPr>
          <a:xfrm>
            <a:off x="821690" y="525780"/>
            <a:ext cx="3406140" cy="669925"/>
          </a:xfrm>
          <a:prstGeom prst="rect">
            <a:avLst/>
          </a:prstGeom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p>
            <a:pPr algn="l" rtl="0" eaLnBrk="0">
              <a:lnSpc>
                <a:spcPct val="77000"/>
              </a:lnSpc>
            </a:pPr>
            <a:endParaRPr lang="en-US" altLang="en-US" sz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28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民宿区域</a:t>
            </a:r>
            <a:r>
              <a:rPr sz="28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说明</a:t>
            </a:r>
            <a:endParaRPr lang="en-US" altLang="en-US" sz="2800" kern="0" spc="-1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文本框 89"/>
          <p:cNvSpPr txBox="1"/>
          <p:nvPr>
            <p:custDataLst>
              <p:tags r:id="rId1"/>
            </p:custDataLst>
          </p:nvPr>
        </p:nvSpPr>
        <p:spPr>
          <a:xfrm>
            <a:off x="8021208" y="2853141"/>
            <a:ext cx="5804413" cy="468542"/>
          </a:xfrm>
          <a:prstGeom prst="rect">
            <a:avLst/>
          </a:prstGeom>
          <a:noFill/>
        </p:spPr>
        <p:txBody>
          <a:bodyPr wrap="square" lIns="113395" tIns="56697" rIns="113395" bIns="0" anchor="b">
            <a:no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8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248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</a:t>
            </a:r>
            <a:r>
              <a:rPr lang="zh-CN" altLang="en-US" sz="248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定位</a:t>
            </a:r>
            <a:endParaRPr lang="zh-CN" altLang="en-US" sz="248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文本框 87"/>
          <p:cNvSpPr txBox="1"/>
          <p:nvPr>
            <p:custDataLst>
              <p:tags r:id="rId2"/>
            </p:custDataLst>
          </p:nvPr>
        </p:nvSpPr>
        <p:spPr>
          <a:xfrm>
            <a:off x="6847096" y="2844479"/>
            <a:ext cx="928423" cy="681946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975" b="1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975" b="1" spc="3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89" name="直接连接符 88"/>
          <p:cNvCxnSpPr/>
          <p:nvPr>
            <p:custDataLst>
              <p:tags r:id="rId3"/>
            </p:custDataLst>
          </p:nvPr>
        </p:nvCxnSpPr>
        <p:spPr>
          <a:xfrm>
            <a:off x="7829067" y="2853141"/>
            <a:ext cx="0" cy="663046"/>
          </a:xfrm>
          <a:prstGeom prst="line">
            <a:avLst/>
          </a:prstGeom>
          <a:ln w="69850">
            <a:solidFill>
              <a:srgbClr val="349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>
            <p:custDataLst>
              <p:tags r:id="rId4"/>
            </p:custDataLst>
          </p:nvPr>
        </p:nvSpPr>
        <p:spPr>
          <a:xfrm>
            <a:off x="6847096" y="4094188"/>
            <a:ext cx="928423" cy="681946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975" b="1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975" b="1" spc="3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5"/>
            </p:custDataLst>
          </p:nvPr>
        </p:nvCxnSpPr>
        <p:spPr>
          <a:xfrm>
            <a:off x="7829067" y="4102850"/>
            <a:ext cx="0" cy="663046"/>
          </a:xfrm>
          <a:prstGeom prst="line">
            <a:avLst/>
          </a:prstGeom>
          <a:ln w="69850">
            <a:solidFill>
              <a:srgbClr val="349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>
            <p:custDataLst>
              <p:tags r:id="rId6"/>
            </p:custDataLst>
          </p:nvPr>
        </p:nvSpPr>
        <p:spPr>
          <a:xfrm>
            <a:off x="8103892" y="4102850"/>
            <a:ext cx="5804413" cy="468542"/>
          </a:xfrm>
          <a:prstGeom prst="rect">
            <a:avLst/>
          </a:prstGeom>
          <a:noFill/>
        </p:spPr>
        <p:txBody>
          <a:bodyPr wrap="square" lIns="113395" tIns="56697" rIns="113395" bIns="0" anchor="b">
            <a:no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48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总体设计</a:t>
            </a:r>
            <a:endParaRPr lang="zh-CN" altLang="en-US" sz="248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7"/>
            </p:custDataLst>
          </p:nvPr>
        </p:nvSpPr>
        <p:spPr>
          <a:xfrm>
            <a:off x="6847096" y="5344684"/>
            <a:ext cx="928423" cy="681946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975" b="1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975" b="1" spc="3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8"/>
            </p:custDataLst>
          </p:nvPr>
        </p:nvCxnSpPr>
        <p:spPr>
          <a:xfrm>
            <a:off x="7829067" y="5353346"/>
            <a:ext cx="0" cy="663046"/>
          </a:xfrm>
          <a:prstGeom prst="line">
            <a:avLst/>
          </a:prstGeom>
          <a:ln w="69850">
            <a:solidFill>
              <a:srgbClr val="349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8104680" y="5352559"/>
            <a:ext cx="5804413" cy="468542"/>
          </a:xfrm>
          <a:prstGeom prst="rect">
            <a:avLst/>
          </a:prstGeom>
          <a:noFill/>
        </p:spPr>
        <p:txBody>
          <a:bodyPr wrap="square" lIns="113395" tIns="56697" rIns="113395" bIns="0" anchor="b">
            <a:no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48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专项</a:t>
            </a:r>
            <a:r>
              <a:rPr lang="zh-CN" altLang="en-US" sz="248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</a:t>
            </a:r>
            <a:endParaRPr lang="zh-CN" altLang="en-US" sz="248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>
            <a:off x="6847096" y="6594393"/>
            <a:ext cx="928423" cy="681946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975" b="1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975" b="1" spc="3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2" name="直接连接符 61"/>
          <p:cNvCxnSpPr/>
          <p:nvPr>
            <p:custDataLst>
              <p:tags r:id="rId11"/>
            </p:custDataLst>
          </p:nvPr>
        </p:nvCxnSpPr>
        <p:spPr>
          <a:xfrm>
            <a:off x="7829067" y="6603055"/>
            <a:ext cx="0" cy="663046"/>
          </a:xfrm>
          <a:prstGeom prst="line">
            <a:avLst/>
          </a:prstGeom>
          <a:ln w="69850">
            <a:solidFill>
              <a:srgbClr val="349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12"/>
            </p:custDataLst>
          </p:nvPr>
        </p:nvSpPr>
        <p:spPr>
          <a:xfrm>
            <a:off x="8103892" y="6602268"/>
            <a:ext cx="5804413" cy="468542"/>
          </a:xfrm>
          <a:prstGeom prst="rect">
            <a:avLst/>
          </a:prstGeom>
          <a:noFill/>
        </p:spPr>
        <p:txBody>
          <a:bodyPr wrap="square" lIns="113395" tIns="56697" rIns="113395" bIns="0" anchor="b">
            <a:no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48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方案</a:t>
            </a:r>
            <a:r>
              <a:rPr lang="zh-CN" altLang="en-US" sz="248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概算</a:t>
            </a:r>
            <a:endParaRPr lang="zh-CN" altLang="en-US" sz="248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49"/>
          <p:cNvSpPr txBox="1"/>
          <p:nvPr>
            <p:custDataLst>
              <p:tags r:id="rId13"/>
            </p:custDataLst>
          </p:nvPr>
        </p:nvSpPr>
        <p:spPr>
          <a:xfrm>
            <a:off x="1102083" y="5528006"/>
            <a:ext cx="3150652" cy="5874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480" b="1" spc="6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CONTENTS</a:t>
            </a:r>
            <a:endParaRPr lang="en-US" altLang="zh-CN" sz="2480" b="1" spc="6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50"/>
          <p:cNvSpPr txBox="1"/>
          <p:nvPr>
            <p:custDataLst>
              <p:tags r:id="rId14"/>
            </p:custDataLst>
          </p:nvPr>
        </p:nvSpPr>
        <p:spPr>
          <a:xfrm>
            <a:off x="1102083" y="3946774"/>
            <a:ext cx="3150652" cy="143240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6695" b="1" spc="60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汉仪旗黑-85S" panose="00020600040101010101" pitchFamily="18" charset="-122"/>
                <a:sym typeface="Arial" panose="020B0604020202020204" pitchFamily="34" charset="0"/>
              </a:rPr>
              <a:t>目 录</a:t>
            </a:r>
            <a:endParaRPr lang="zh-CN" altLang="en-US" sz="6695" b="1" spc="600">
              <a:solidFill>
                <a:schemeClr val="l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cs typeface="汉仪旗黑-85S" panose="00020600040101010101" pitchFamily="18" charset="-122"/>
              <a:sym typeface="Arial" panose="020B0604020202020204" pitchFamily="34" charset="0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icture 3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33171" y="873252"/>
            <a:ext cx="7862316" cy="7943088"/>
          </a:xfrm>
          <a:prstGeom prst="rect">
            <a:avLst/>
          </a:prstGeom>
        </p:spPr>
      </p:pic>
      <p:pic>
        <p:nvPicPr>
          <p:cNvPr id="378" name="picture 3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095488" y="3738372"/>
            <a:ext cx="6800088" cy="3258311"/>
          </a:xfrm>
          <a:prstGeom prst="rect">
            <a:avLst/>
          </a:prstGeom>
        </p:spPr>
      </p:pic>
      <p:pic>
        <p:nvPicPr>
          <p:cNvPr id="380" name="picture 3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095488" y="7065264"/>
            <a:ext cx="6800088" cy="3137916"/>
          </a:xfrm>
          <a:prstGeom prst="rect">
            <a:avLst/>
          </a:prstGeom>
        </p:spPr>
      </p:pic>
      <p:pic>
        <p:nvPicPr>
          <p:cNvPr id="382" name="picture 3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95488" y="879348"/>
            <a:ext cx="6800088" cy="2801111"/>
          </a:xfrm>
          <a:prstGeom prst="rect">
            <a:avLst/>
          </a:prstGeom>
        </p:spPr>
      </p:pic>
      <p:graphicFrame>
        <p:nvGraphicFramePr>
          <p:cNvPr id="384" name="table 384"/>
          <p:cNvGraphicFramePr>
            <a:graphicFrameLocks noGrp="1"/>
          </p:cNvGraphicFramePr>
          <p:nvPr/>
        </p:nvGraphicFramePr>
        <p:xfrm>
          <a:off x="228599" y="9195816"/>
          <a:ext cx="7153275" cy="1011555"/>
        </p:xfrm>
        <a:graphic>
          <a:graphicData uri="http://schemas.openxmlformats.org/drawingml/2006/table">
            <a:tbl>
              <a:tblPr/>
              <a:tblGrid>
                <a:gridCol w="7153275"/>
              </a:tblGrid>
              <a:tr h="10052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99060" algn="l" rtl="0" eaLnBrk="0">
                        <a:lnSpc>
                          <a:spcPct val="94000"/>
                        </a:lnSpc>
                      </a:pPr>
                      <a:r>
                        <a:rPr sz="1500" kern="0" spc="9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水上拓展项目主要内容：水上桨板活动、</a:t>
                      </a:r>
                      <a:r>
                        <a:rPr sz="1500" kern="0" spc="-34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500" kern="0" spc="9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赤足滑水、趴板冲浪、独木舟、</a:t>
                      </a:r>
                      <a:r>
                        <a:rPr sz="1500" kern="0" spc="-31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500" kern="0" spc="9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水</a:t>
                      </a:r>
                      <a:r>
                        <a:rPr sz="1500" kern="0" spc="8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</a:t>
                      </a:r>
                      <a:endParaRPr lang="en-US" altLang="en-US" sz="1500" dirty="0"/>
                    </a:p>
                    <a:p>
                      <a:pPr marL="98425" algn="l" rtl="0" eaLnBrk="0">
                        <a:lnSpc>
                          <a:spcPts val="3840"/>
                        </a:lnSpc>
                      </a:pPr>
                      <a:r>
                        <a:rPr sz="1500" kern="0" spc="9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摩托车、泛舟、皮划艇、</a:t>
                      </a:r>
                      <a:r>
                        <a:rPr sz="1500" kern="0" spc="-35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500" kern="0" spc="9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立姿划板、未固定单板滑</a:t>
                      </a:r>
                      <a:r>
                        <a:rPr sz="1500" kern="0" spc="8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水、风浪板</a:t>
                      </a:r>
                      <a:r>
                        <a:rPr sz="1500" kern="0" spc="-33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500" kern="0" spc="8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……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86" name="picture 3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04647" y="8634984"/>
            <a:ext cx="2090928" cy="1568195"/>
          </a:xfrm>
          <a:prstGeom prst="rect">
            <a:avLst/>
          </a:prstGeom>
        </p:spPr>
      </p:pic>
      <p:sp>
        <p:nvSpPr>
          <p:cNvPr id="388" name="textbox 388"/>
          <p:cNvSpPr/>
          <p:nvPr/>
        </p:nvSpPr>
        <p:spPr>
          <a:xfrm>
            <a:off x="7926444" y="10442543"/>
            <a:ext cx="6741159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Landscape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Of Zhongyuanze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Node Of Yan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fang River</a:t>
            </a:r>
            <a:r>
              <a:rPr sz="800" kern="0" spc="6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Luliang Area,yunnan  </a:t>
            </a:r>
            <a:r>
              <a:rPr sz="800" kern="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云南省曲靖市陆良河道综合整治工程中源泽节点景观设计方案</a:t>
            </a:r>
            <a:endParaRPr lang="en-US" altLang="en-US" sz="800" dirty="0"/>
          </a:p>
        </p:txBody>
      </p:sp>
      <p:sp>
        <p:nvSpPr>
          <p:cNvPr id="390" name="textbox 390"/>
          <p:cNvSpPr/>
          <p:nvPr/>
        </p:nvSpPr>
        <p:spPr>
          <a:xfrm>
            <a:off x="1270950" y="234849"/>
            <a:ext cx="1109344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5000"/>
              </a:lnSpc>
            </a:pPr>
            <a:endParaRPr lang="en-US" altLang="en-US" sz="1100" dirty="0"/>
          </a:p>
          <a:p>
            <a:pPr marL="20320" algn="l" rtl="0" eaLnBrk="0">
              <a:lnSpc>
                <a:spcPct val="97000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景观节点效果</a:t>
            </a:r>
            <a:endParaRPr lang="en-US" altLang="en-US" sz="1400" dirty="0"/>
          </a:p>
        </p:txBody>
      </p:sp>
      <p:sp>
        <p:nvSpPr>
          <p:cNvPr id="392" name="textbox 392"/>
          <p:cNvSpPr/>
          <p:nvPr/>
        </p:nvSpPr>
        <p:spPr>
          <a:xfrm>
            <a:off x="8095488" y="3403092"/>
            <a:ext cx="1716404" cy="277495"/>
          </a:xfrm>
          <a:prstGeom prst="rect">
            <a:avLst/>
          </a:prstGeom>
          <a:solidFill>
            <a:srgbClr val="E7E6E6">
              <a:alpha val="64705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400" dirty="0"/>
          </a:p>
          <a:p>
            <a:pPr marL="93980" algn="l" rtl="0" eaLnBrk="0">
              <a:lnSpc>
                <a:spcPct val="97000"/>
              </a:lnSpc>
              <a:spcBef>
                <a:spcPts val="0"/>
              </a:spcBef>
            </a:pPr>
            <a:r>
              <a:rPr sz="1200" kern="0" spc="-10" dirty="0">
                <a:solidFill>
                  <a:srgbClr val="0D0D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沙滩综合活动区意向图</a:t>
            </a:r>
            <a:endParaRPr lang="en-US" altLang="en-US" sz="1200" dirty="0"/>
          </a:p>
        </p:txBody>
      </p:sp>
      <p:sp>
        <p:nvSpPr>
          <p:cNvPr id="394" name="textbox 394"/>
          <p:cNvSpPr/>
          <p:nvPr/>
        </p:nvSpPr>
        <p:spPr>
          <a:xfrm>
            <a:off x="8095488" y="9927336"/>
            <a:ext cx="1423669" cy="276225"/>
          </a:xfrm>
          <a:prstGeom prst="rect">
            <a:avLst/>
          </a:prstGeom>
          <a:solidFill>
            <a:srgbClr val="E7E6E6">
              <a:alpha val="64705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400" dirty="0"/>
          </a:p>
          <a:p>
            <a:pPr marL="94615" algn="l" rtl="0" eaLnBrk="0">
              <a:lnSpc>
                <a:spcPct val="98000"/>
              </a:lnSpc>
              <a:spcBef>
                <a:spcPts val="5"/>
              </a:spcBef>
            </a:pPr>
            <a:r>
              <a:rPr sz="1200" kern="0" spc="-10" dirty="0">
                <a:solidFill>
                  <a:srgbClr val="0D0D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水上拓展区意向图</a:t>
            </a:r>
            <a:endParaRPr lang="en-US" altLang="en-US" sz="1200" dirty="0"/>
          </a:p>
        </p:txBody>
      </p:sp>
      <p:sp>
        <p:nvSpPr>
          <p:cNvPr id="396" name="textbox 396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4.4</a:t>
            </a:r>
            <a:endParaRPr lang="en-US" altLang="en-US" sz="4400" dirty="0"/>
          </a:p>
        </p:txBody>
      </p:sp>
      <p:sp>
        <p:nvSpPr>
          <p:cNvPr id="398" name="textbox 398"/>
          <p:cNvSpPr/>
          <p:nvPr/>
        </p:nvSpPr>
        <p:spPr>
          <a:xfrm>
            <a:off x="8095488" y="6714745"/>
            <a:ext cx="1122044" cy="277495"/>
          </a:xfrm>
          <a:prstGeom prst="rect">
            <a:avLst/>
          </a:prstGeom>
          <a:solidFill>
            <a:srgbClr val="E7E6E6">
              <a:alpha val="64705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400" dirty="0"/>
          </a:p>
          <a:p>
            <a:pPr marL="95885" algn="l" rtl="0" eaLnBrk="0">
              <a:lnSpc>
                <a:spcPct val="97000"/>
              </a:lnSpc>
              <a:spcBef>
                <a:spcPts val="5"/>
              </a:spcBef>
            </a:pPr>
            <a:r>
              <a:rPr sz="1200" kern="0" spc="-10" dirty="0">
                <a:solidFill>
                  <a:srgbClr val="0D0D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百花园意向图</a:t>
            </a:r>
            <a:endParaRPr lang="en-US" altLang="en-US" sz="1200" dirty="0"/>
          </a:p>
        </p:txBody>
      </p:sp>
      <p:sp>
        <p:nvSpPr>
          <p:cNvPr id="400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icture 4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870205"/>
            <a:ext cx="15119604" cy="9376409"/>
          </a:xfrm>
          <a:prstGeom prst="rect">
            <a:avLst/>
          </a:prstGeom>
        </p:spPr>
      </p:pic>
      <p:sp>
        <p:nvSpPr>
          <p:cNvPr id="404" name="textbox 404"/>
          <p:cNvSpPr/>
          <p:nvPr/>
        </p:nvSpPr>
        <p:spPr>
          <a:xfrm>
            <a:off x="7926444" y="10442543"/>
            <a:ext cx="6741159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Landscape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Of Zhongyuanze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Node Of Yan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fang River</a:t>
            </a:r>
            <a:r>
              <a:rPr sz="800" kern="0" spc="6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Luliang Area,yunnan  </a:t>
            </a:r>
            <a:r>
              <a:rPr sz="800" kern="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云南省曲靖市陆良河道综合整治工程中源泽节点景观设计方案</a:t>
            </a:r>
            <a:endParaRPr lang="en-US" altLang="en-US" sz="800" dirty="0"/>
          </a:p>
        </p:txBody>
      </p:sp>
      <p:sp>
        <p:nvSpPr>
          <p:cNvPr id="406" name="textbox 406"/>
          <p:cNvSpPr/>
          <p:nvPr/>
        </p:nvSpPr>
        <p:spPr>
          <a:xfrm>
            <a:off x="1270950" y="234849"/>
            <a:ext cx="1109344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5000"/>
              </a:lnSpc>
            </a:pPr>
            <a:endParaRPr lang="en-US" altLang="en-US" sz="1100" dirty="0"/>
          </a:p>
          <a:p>
            <a:pPr marL="20320" algn="l" rtl="0" eaLnBrk="0">
              <a:lnSpc>
                <a:spcPct val="97000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景观节点效果</a:t>
            </a:r>
            <a:endParaRPr lang="en-US" altLang="en-US" sz="1400" dirty="0"/>
          </a:p>
        </p:txBody>
      </p:sp>
      <p:sp>
        <p:nvSpPr>
          <p:cNvPr id="408" name="textbox 408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4.4</a:t>
            </a:r>
            <a:endParaRPr lang="en-US" altLang="en-US" sz="4400" dirty="0"/>
          </a:p>
        </p:txBody>
      </p:sp>
      <p:sp>
        <p:nvSpPr>
          <p:cNvPr id="410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icture 4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4028" y="1482852"/>
            <a:ext cx="5481320" cy="7725156"/>
          </a:xfrm>
          <a:prstGeom prst="rect">
            <a:avLst/>
          </a:prstGeom>
        </p:spPr>
      </p:pic>
      <p:sp>
        <p:nvSpPr>
          <p:cNvPr id="414" name="textbox 414"/>
          <p:cNvSpPr/>
          <p:nvPr/>
        </p:nvSpPr>
        <p:spPr>
          <a:xfrm>
            <a:off x="6737985" y="1817370"/>
            <a:ext cx="7317105" cy="5835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7145" algn="l" rtl="0" eaLnBrk="0">
              <a:lnSpc>
                <a:spcPct val="97000"/>
              </a:lnSpc>
            </a:pPr>
            <a:r>
              <a:rPr lang="zh-CN" sz="2400" b="1" kern="0" spc="-11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水上木屋</a:t>
            </a:r>
            <a:endParaRPr lang="zh-CN" sz="2400" b="1" kern="0" spc="-110" dirty="0">
              <a:solidFill>
                <a:srgbClr val="FF960F">
                  <a:alpha val="100000"/>
                </a:srgb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7145" indent="457200" algn="l" rtl="0" eaLnBrk="0" fontAlgn="auto">
              <a:lnSpc>
                <a:spcPct val="97000"/>
              </a:lnSpc>
            </a:pPr>
            <a:r>
              <a:rPr lang="zh-CN" sz="2400" dirty="0">
                <a:ea typeface="宋体" panose="02010600030101010101" pitchFamily="2" charset="-122"/>
              </a:rPr>
              <a:t>水上木屋能让你坐拥最出色独特的景观。</a:t>
            </a:r>
            <a:endParaRPr lang="zh-CN" sz="2400" dirty="0">
              <a:ea typeface="宋体" panose="02010600030101010101" pitchFamily="2" charset="-122"/>
            </a:endParaRPr>
          </a:p>
          <a:p>
            <a:pPr marL="17145" indent="457200" algn="l" rtl="0" eaLnBrk="0" fontAlgn="auto">
              <a:lnSpc>
                <a:spcPct val="97000"/>
              </a:lnSpc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木屋秉承着以人为中心的理念，继承了传统美学，、兼顾了现代化的设计元素，以简洁清新的线条勾勒出形状，辅以完备的现代化设施，配以柔和的色调，将水上住宅的独特风格与眼前的建筑、人文、自然等元素融为一体，兼具观赏性和功能性。</a:t>
            </a:r>
            <a:endParaRPr lang="zh-CN" sz="2400" dirty="0">
              <a:ea typeface="宋体" panose="02010600030101010101" pitchFamily="2" charset="-122"/>
              <a:sym typeface="+mn-ea"/>
            </a:endParaRPr>
          </a:p>
          <a:p>
            <a:pPr marL="17145" indent="457200" algn="l" rtl="0" eaLnBrk="0" fontAlgn="auto">
              <a:lnSpc>
                <a:spcPct val="97000"/>
              </a:lnSpc>
            </a:pPr>
            <a:r>
              <a:rPr lang="zh-CN" sz="2400" dirty="0">
                <a:ea typeface="宋体" panose="02010600030101010101" pitchFamily="2" charset="-122"/>
              </a:rPr>
              <a:t>木屋有着豪华的特大号床、巨大的落地窗和露台，还有水疗浴缸、水疗健身室等，具备了能让客人完全放松身心的设施。</a:t>
            </a:r>
            <a:endParaRPr lang="zh-CN" sz="2400" dirty="0">
              <a:ea typeface="宋体" panose="02010600030101010101" pitchFamily="2" charset="-122"/>
            </a:endParaRPr>
          </a:p>
          <a:p>
            <a:pPr marL="17145" indent="457200" algn="l" rtl="0" eaLnBrk="0" fontAlgn="auto">
              <a:lnSpc>
                <a:spcPct val="97000"/>
              </a:lnSpc>
            </a:pPr>
            <a:r>
              <a:rPr lang="zh-CN" sz="2400" dirty="0">
                <a:ea typeface="宋体" panose="02010600030101010101" pitchFamily="2" charset="-122"/>
              </a:rPr>
              <a:t>水上木屋点缀在澄澈的湖面上，周边环绕着翡翠色的湖水，与伏波静卧、雄姿英发的航母相伴。傍晚时木屋点亮灯光，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坐在小屋外的躺椅上，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听着脚下湖水绵绵的拍岸声，</a:t>
            </a:r>
            <a:r>
              <a:rPr lang="zh-CN" sz="2400" dirty="0">
                <a:ea typeface="宋体" panose="02010600030101010101" pitchFamily="2" charset="-122"/>
              </a:rPr>
              <a:t>温暖的橘黄灯光映衬在墨色湖水中，粼粼波光与静立在湖面的木屋相辉映。在如此美景之下，所有烦恼都烟消云散了。</a:t>
            </a:r>
            <a:endParaRPr lang="zh-CN" sz="2400" dirty="0">
              <a:ea typeface="宋体" panose="02010600030101010101" pitchFamily="2" charset="-122"/>
            </a:endParaRPr>
          </a:p>
          <a:p>
            <a:pPr marL="17145" indent="457200" algn="l" rtl="0" eaLnBrk="0" fontAlgn="auto">
              <a:lnSpc>
                <a:spcPct val="97000"/>
              </a:lnSpc>
            </a:pPr>
            <a:endParaRPr lang="zh-CN" sz="2400" dirty="0">
              <a:ea typeface="宋体" panose="02010600030101010101" pitchFamily="2" charset="-122"/>
            </a:endParaRPr>
          </a:p>
        </p:txBody>
      </p:sp>
      <p:sp>
        <p:nvSpPr>
          <p:cNvPr id="416" name="textbox 416"/>
          <p:cNvSpPr/>
          <p:nvPr/>
        </p:nvSpPr>
        <p:spPr>
          <a:xfrm>
            <a:off x="1271045" y="525902"/>
            <a:ext cx="737234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分区说明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icture 4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4028" y="1482852"/>
            <a:ext cx="5481320" cy="7725156"/>
          </a:xfrm>
          <a:prstGeom prst="rect">
            <a:avLst/>
          </a:prstGeom>
        </p:spPr>
      </p:pic>
      <p:sp>
        <p:nvSpPr>
          <p:cNvPr id="414" name="textbox 414"/>
          <p:cNvSpPr/>
          <p:nvPr/>
        </p:nvSpPr>
        <p:spPr>
          <a:xfrm>
            <a:off x="5023485" y="2160270"/>
            <a:ext cx="7456805" cy="6444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7145" indent="457200" algn="l" rtl="0" eaLnBrk="0" fontAlgn="auto">
              <a:lnSpc>
                <a:spcPct val="97000"/>
              </a:lnSpc>
            </a:pPr>
            <a:r>
              <a:rPr lang="zh-CN" sz="2400" b="1" kern="0" spc="-11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太空舱</a:t>
            </a:r>
            <a:endParaRPr lang="zh-CN" sz="2400" b="1" kern="0" spc="-110" dirty="0">
              <a:solidFill>
                <a:srgbClr val="FF960F">
                  <a:alpha val="100000"/>
                </a:srgb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7145" indent="457200" algn="l" rtl="0" eaLnBrk="0" fontAlgn="auto">
              <a:lnSpc>
                <a:spcPct val="97000"/>
              </a:lnSpc>
            </a:pPr>
            <a:r>
              <a:rPr lang="zh-CN" sz="2400" dirty="0">
                <a:ea typeface="宋体" panose="02010600030101010101" pitchFamily="2" charset="-122"/>
              </a:rPr>
              <a:t>水上太空舱名宿融合了水上居住和太空旅行的元素，为人们提供奇妙的体验。</a:t>
            </a:r>
            <a:endParaRPr lang="zh-CN" sz="2400" dirty="0">
              <a:ea typeface="宋体" panose="02010600030101010101" pitchFamily="2" charset="-122"/>
            </a:endParaRPr>
          </a:p>
          <a:p>
            <a:pPr marL="17145" indent="457200" algn="l" rtl="0" eaLnBrk="0" fontAlgn="auto">
              <a:lnSpc>
                <a:spcPct val="97000"/>
              </a:lnSpc>
            </a:pPr>
            <a:r>
              <a:rPr lang="zh-CN" sz="2400" dirty="0">
                <a:ea typeface="宋体" panose="02010600030101010101" pitchFamily="2" charset="-122"/>
              </a:rPr>
              <a:t>太空舱具有良好的隔热、隔音、防水等特性，能够有效地隔离外界噪声、温度、湿度等因素，提供一个相对稳定的室内环境。</a:t>
            </a:r>
            <a:endParaRPr lang="zh-CN" sz="2400" dirty="0">
              <a:ea typeface="宋体" panose="02010600030101010101" pitchFamily="2" charset="-122"/>
            </a:endParaRPr>
          </a:p>
          <a:p>
            <a:pPr marL="17145" indent="457200" algn="l" rtl="0" eaLnBrk="0" fontAlgn="auto">
              <a:lnSpc>
                <a:spcPct val="97000"/>
              </a:lnSpc>
            </a:pPr>
            <a:r>
              <a:rPr lang="zh-CN" sz="2400" dirty="0">
                <a:ea typeface="宋体" panose="02010600030101010101" pitchFamily="2" charset="-122"/>
              </a:rPr>
              <a:t>太空舱民宿设计紧凑，只占用很小的空间，能够在有限的空间内提供舒适的居住环境。舱内的布局和功能齐全，包括起居区、睡眠区、厨房和卫生设施等，以满足居住者的日常需求，同时也拥有良好的采光，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透过太空舱的窗户即可将整个湖景尽收眼底</a:t>
            </a:r>
            <a:r>
              <a:rPr lang="zh-CN" sz="2400" dirty="0">
                <a:ea typeface="宋体" panose="02010600030101010101" pitchFamily="2" charset="-122"/>
              </a:rPr>
              <a:t>。</a:t>
            </a:r>
            <a:endParaRPr lang="zh-CN" sz="2400" dirty="0">
              <a:ea typeface="宋体" panose="02010600030101010101" pitchFamily="2" charset="-122"/>
            </a:endParaRPr>
          </a:p>
          <a:p>
            <a:pPr marL="17145" indent="457200" algn="l" rtl="0" eaLnBrk="0" fontAlgn="auto">
              <a:lnSpc>
                <a:spcPct val="97000"/>
              </a:lnSpc>
            </a:pPr>
            <a:r>
              <a:rPr lang="zh-CN" sz="2400" dirty="0">
                <a:ea typeface="宋体" panose="02010600030101010101" pitchFamily="2" charset="-122"/>
              </a:rPr>
              <a:t>太空舱能源供给方面，除利用传统能源外，额外配备太阳能板实现电力供应。与此同时采用先进的水处理技术和设备，实现循环利用和节约用水。为了便利，还配备适当的通信和网络设施，以保持与外界的联系。</a:t>
            </a:r>
            <a:endParaRPr lang="zh-CN" sz="2400" dirty="0">
              <a:ea typeface="宋体" panose="02010600030101010101" pitchFamily="2" charset="-122"/>
            </a:endParaRPr>
          </a:p>
          <a:p>
            <a:pPr marL="17145" indent="457200" algn="l" rtl="0" eaLnBrk="0" fontAlgn="auto">
              <a:lnSpc>
                <a:spcPct val="97000"/>
              </a:lnSpc>
            </a:pPr>
            <a:r>
              <a:rPr lang="zh-CN" sz="2400" dirty="0">
                <a:ea typeface="宋体" panose="02010600030101010101" pitchFamily="2" charset="-122"/>
              </a:rPr>
              <a:t>通过太空舱的点缀，使整个主题公园更富有现代化的气息，同时也为人们提供了另一种亲近自然的方式。</a:t>
            </a:r>
            <a:endParaRPr lang="zh-CN" sz="2400" dirty="0">
              <a:ea typeface="宋体" panose="02010600030101010101" pitchFamily="2" charset="-122"/>
            </a:endParaRPr>
          </a:p>
          <a:p>
            <a:pPr marL="17145" indent="457200" algn="l" rtl="0" eaLnBrk="0" fontAlgn="auto">
              <a:lnSpc>
                <a:spcPct val="97000"/>
              </a:lnSpc>
            </a:pPr>
            <a:endParaRPr lang="zh-CN" sz="2400" dirty="0">
              <a:ea typeface="宋体" panose="02010600030101010101" pitchFamily="2" charset="-122"/>
            </a:endParaRPr>
          </a:p>
        </p:txBody>
      </p:sp>
      <p:sp>
        <p:nvSpPr>
          <p:cNvPr id="416" name="textbox 416"/>
          <p:cNvSpPr/>
          <p:nvPr/>
        </p:nvSpPr>
        <p:spPr>
          <a:xfrm>
            <a:off x="1271045" y="525902"/>
            <a:ext cx="737234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分区说明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4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31648" y="867156"/>
            <a:ext cx="14663928" cy="9336023"/>
          </a:xfrm>
          <a:prstGeom prst="rect">
            <a:avLst/>
          </a:prstGeom>
        </p:spPr>
      </p:pic>
      <p:sp>
        <p:nvSpPr>
          <p:cNvPr id="420" name="textbox 420"/>
          <p:cNvSpPr/>
          <p:nvPr/>
        </p:nvSpPr>
        <p:spPr>
          <a:xfrm>
            <a:off x="7926444" y="10442543"/>
            <a:ext cx="6741159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Landscape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Of Zhongyuanze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Node Of Yan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fang River</a:t>
            </a:r>
            <a:r>
              <a:rPr sz="800" kern="0" spc="6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Luliang Area,yunnan  </a:t>
            </a:r>
            <a:r>
              <a:rPr sz="800" kern="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云南省曲靖市陆良河道综合整治工程中源泽节点景观设计方案</a:t>
            </a:r>
            <a:endParaRPr lang="en-US" altLang="en-US" sz="800" dirty="0"/>
          </a:p>
        </p:txBody>
      </p:sp>
      <p:sp>
        <p:nvSpPr>
          <p:cNvPr id="422" name="textbox 422"/>
          <p:cNvSpPr/>
          <p:nvPr/>
        </p:nvSpPr>
        <p:spPr>
          <a:xfrm>
            <a:off x="1270950" y="234849"/>
            <a:ext cx="1109344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5000"/>
              </a:lnSpc>
            </a:pPr>
            <a:endParaRPr lang="en-US" altLang="en-US" sz="1100" dirty="0"/>
          </a:p>
          <a:p>
            <a:pPr marL="20320" algn="l" rtl="0" eaLnBrk="0">
              <a:lnSpc>
                <a:spcPct val="97000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景观节点效果</a:t>
            </a:r>
            <a:endParaRPr lang="en-US" altLang="en-US" sz="1400" dirty="0"/>
          </a:p>
        </p:txBody>
      </p:sp>
      <p:sp>
        <p:nvSpPr>
          <p:cNvPr id="424" name="textbox 424"/>
          <p:cNvSpPr/>
          <p:nvPr/>
        </p:nvSpPr>
        <p:spPr>
          <a:xfrm>
            <a:off x="8505444" y="7034784"/>
            <a:ext cx="1568450" cy="277495"/>
          </a:xfrm>
          <a:prstGeom prst="rect">
            <a:avLst/>
          </a:prstGeom>
          <a:solidFill>
            <a:srgbClr val="E7E6E6">
              <a:alpha val="64705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400" dirty="0"/>
          </a:p>
          <a:p>
            <a:pPr marL="94615" algn="l" rtl="0" eaLnBrk="0">
              <a:lnSpc>
                <a:spcPct val="97000"/>
              </a:lnSpc>
              <a:spcBef>
                <a:spcPts val="0"/>
              </a:spcBef>
            </a:pPr>
            <a:r>
              <a:rPr sz="1200" kern="0" spc="-10" dirty="0">
                <a:solidFill>
                  <a:srgbClr val="0D0D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水上浮桥垂钓意向图</a:t>
            </a:r>
            <a:endParaRPr lang="en-US" altLang="en-US" sz="1200" dirty="0"/>
          </a:p>
        </p:txBody>
      </p:sp>
      <p:sp>
        <p:nvSpPr>
          <p:cNvPr id="426" name="textbox 426"/>
          <p:cNvSpPr/>
          <p:nvPr/>
        </p:nvSpPr>
        <p:spPr>
          <a:xfrm>
            <a:off x="8505444" y="2721864"/>
            <a:ext cx="1423669" cy="277495"/>
          </a:xfrm>
          <a:prstGeom prst="rect">
            <a:avLst/>
          </a:prstGeom>
          <a:solidFill>
            <a:srgbClr val="E7E6E6">
              <a:alpha val="64705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400" dirty="0"/>
          </a:p>
          <a:p>
            <a:pPr marL="93980" algn="l" rtl="0" eaLnBrk="0">
              <a:lnSpc>
                <a:spcPct val="97000"/>
              </a:lnSpc>
              <a:spcBef>
                <a:spcPts val="0"/>
              </a:spcBef>
            </a:pPr>
            <a:r>
              <a:rPr sz="1200" kern="0" spc="-10" dirty="0">
                <a:solidFill>
                  <a:srgbClr val="0D0D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沙滩烧烤区意向图</a:t>
            </a:r>
            <a:endParaRPr lang="en-US" altLang="en-US" sz="1200" dirty="0"/>
          </a:p>
        </p:txBody>
      </p:sp>
      <p:sp>
        <p:nvSpPr>
          <p:cNvPr id="428" name="textbox 428"/>
          <p:cNvSpPr/>
          <p:nvPr/>
        </p:nvSpPr>
        <p:spPr>
          <a:xfrm>
            <a:off x="8505444" y="9925812"/>
            <a:ext cx="1277619" cy="277495"/>
          </a:xfrm>
          <a:prstGeom prst="rect">
            <a:avLst/>
          </a:prstGeom>
          <a:solidFill>
            <a:srgbClr val="E7E6E6">
              <a:alpha val="64705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400" dirty="0"/>
          </a:p>
          <a:p>
            <a:pPr marL="93980" algn="l" rtl="0" eaLnBrk="0">
              <a:lnSpc>
                <a:spcPct val="97000"/>
              </a:lnSpc>
              <a:spcBef>
                <a:spcPts val="0"/>
              </a:spcBef>
            </a:pPr>
            <a:r>
              <a:rPr sz="1200" kern="0" spc="-10" dirty="0">
                <a:solidFill>
                  <a:srgbClr val="0D0D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沙滩排球意向图</a:t>
            </a:r>
            <a:endParaRPr lang="en-US" altLang="en-US" sz="1200" dirty="0"/>
          </a:p>
        </p:txBody>
      </p:sp>
      <p:sp>
        <p:nvSpPr>
          <p:cNvPr id="430" name="textbox 430"/>
          <p:cNvSpPr/>
          <p:nvPr/>
        </p:nvSpPr>
        <p:spPr>
          <a:xfrm>
            <a:off x="4115815" y="5467005"/>
            <a:ext cx="4402454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635"/>
              </a:lnSpc>
            </a:pPr>
            <a:r>
              <a:rPr sz="1200" kern="0" spc="4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÷</a:t>
            </a: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200" kern="0" spc="4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-----------------------</a:t>
            </a:r>
            <a:r>
              <a:rPr sz="1200" kern="0" spc="4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-----------------</a:t>
            </a:r>
            <a:endParaRPr lang="en-US" altLang="en-US" sz="1200" dirty="0"/>
          </a:p>
        </p:txBody>
      </p:sp>
      <p:sp>
        <p:nvSpPr>
          <p:cNvPr id="432" name="textbox 432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4.4</a:t>
            </a:r>
            <a:endParaRPr lang="en-US" altLang="en-US" sz="4400" dirty="0"/>
          </a:p>
        </p:txBody>
      </p:sp>
      <p:sp>
        <p:nvSpPr>
          <p:cNvPr id="434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 4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870205"/>
            <a:ext cx="15119604" cy="9376409"/>
          </a:xfrm>
          <a:prstGeom prst="rect">
            <a:avLst/>
          </a:prstGeom>
        </p:spPr>
      </p:pic>
      <p:sp>
        <p:nvSpPr>
          <p:cNvPr id="438" name="textbox 438"/>
          <p:cNvSpPr/>
          <p:nvPr/>
        </p:nvSpPr>
        <p:spPr>
          <a:xfrm>
            <a:off x="7926444" y="10442543"/>
            <a:ext cx="6741159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Landscape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Of Zhongyuanze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Node Of Yan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fang River</a:t>
            </a:r>
            <a:r>
              <a:rPr sz="800" kern="0" spc="6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Luliang Area,yunnan  </a:t>
            </a:r>
            <a:r>
              <a:rPr sz="800" kern="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云南省曲靖市陆良河道综合整治工程中源泽节点景观设计方案</a:t>
            </a:r>
            <a:endParaRPr lang="en-US" altLang="en-US" sz="800" dirty="0"/>
          </a:p>
        </p:txBody>
      </p:sp>
      <p:sp>
        <p:nvSpPr>
          <p:cNvPr id="440" name="textbox 440"/>
          <p:cNvSpPr/>
          <p:nvPr/>
        </p:nvSpPr>
        <p:spPr>
          <a:xfrm>
            <a:off x="1270950" y="234849"/>
            <a:ext cx="1109344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5000"/>
              </a:lnSpc>
            </a:pPr>
            <a:endParaRPr lang="en-US" altLang="en-US" sz="1100" dirty="0"/>
          </a:p>
          <a:p>
            <a:pPr marL="20320" algn="l" rtl="0" eaLnBrk="0">
              <a:lnSpc>
                <a:spcPct val="97000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景观节点效果</a:t>
            </a:r>
            <a:endParaRPr lang="en-US" altLang="en-US" sz="1400" dirty="0"/>
          </a:p>
        </p:txBody>
      </p:sp>
      <p:sp>
        <p:nvSpPr>
          <p:cNvPr id="442" name="textbox 442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4.4</a:t>
            </a:r>
            <a:endParaRPr lang="en-US" altLang="en-US" sz="4400" dirty="0"/>
          </a:p>
        </p:txBody>
      </p:sp>
      <p:sp>
        <p:nvSpPr>
          <p:cNvPr id="444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picture 4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4028" y="1482852"/>
            <a:ext cx="5481320" cy="7725156"/>
          </a:xfrm>
          <a:prstGeom prst="rect">
            <a:avLst/>
          </a:prstGeom>
        </p:spPr>
      </p:pic>
      <p:sp>
        <p:nvSpPr>
          <p:cNvPr id="448" name="textbox 448"/>
          <p:cNvSpPr/>
          <p:nvPr/>
        </p:nvSpPr>
        <p:spPr>
          <a:xfrm>
            <a:off x="6760210" y="1790700"/>
            <a:ext cx="7141210" cy="7995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zh-CN" sz="2000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3970" indent="528955" algn="l" rtl="0" eaLnBrk="0" fontAlgn="auto">
              <a:lnSpc>
                <a:spcPct val="150000"/>
              </a:lnSpc>
            </a:pPr>
            <a:r>
              <a:rPr lang="zh-CN" sz="2000" strike="sngStrike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为增添游览趣味性和完善功能区块一体化建设，在主题公园内部规划了水上娱乐区域。以下列需求为导向进行深化设计：</a:t>
            </a:r>
            <a:endParaRPr lang="zh-CN" sz="2000" strike="sngStrike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3970" indent="528955" algn="l" rtl="0" eaLnBrk="0" fontAlgn="auto">
              <a:lnSpc>
                <a:spcPct val="150000"/>
              </a:lnSpc>
              <a:buClrTx/>
              <a:buSzTx/>
              <a:buNone/>
            </a:pPr>
            <a:r>
              <a:rPr lang="zh-CN" sz="2000" strike="sngStrike" dirty="0">
                <a:solidFill>
                  <a:schemeClr val="tx1"/>
                </a:solidFill>
                <a:ea typeface="宋体" panose="02010600030101010101" pitchFamily="2" charset="-122"/>
              </a:rPr>
              <a:t>安全性：水上乐园的设计必须考虑游客的安全。设施和设</a:t>
            </a:r>
            <a:r>
              <a:rPr lang="zh-CN" sz="2000" strike="sngStrike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备应符合相关的安全标准，并配备必要的救生设备和急救设施。</a:t>
            </a:r>
            <a:endParaRPr lang="zh-CN" sz="2000" strike="sngStrike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3970" indent="528955" algn="l" rtl="0" eaLnBrk="0" fontAlgn="auto">
              <a:lnSpc>
                <a:spcPct val="150000"/>
              </a:lnSpc>
              <a:buClrTx/>
              <a:buSzTx/>
              <a:buNone/>
            </a:pPr>
            <a:r>
              <a:rPr lang="zh-CN" sz="2000" strike="sngStrike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多样性和互动性：水上乐园应提供多样化的水上游乐设施，以满足不同年龄和兴趣的游客需求。例如，水滑梯、浪池、水上秋千、喷泉等。</a:t>
            </a:r>
            <a:endParaRPr lang="zh-CN" sz="2000" strike="sngStrike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3970" indent="528955" algn="l" rtl="0" eaLnBrk="0" fontAlgn="auto">
              <a:lnSpc>
                <a:spcPct val="150000"/>
              </a:lnSpc>
              <a:buClrTx/>
              <a:buSzTx/>
              <a:buNone/>
            </a:pPr>
            <a:r>
              <a:rPr lang="zh-CN" sz="2000" strike="sngStrike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美观和景观融合：水上乐园的设计应注重美观和景观融合，以创造愉悦的环境氛围。可以利用自然景观、绿化植物、瀑布、人工湖泊等元素，营造出独特的水上乐园风格。</a:t>
            </a:r>
            <a:endParaRPr lang="zh-CN" sz="2000" strike="sngStrike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3970" indent="528955" algn="l" rtl="0" eaLnBrk="0" fontAlgn="auto">
              <a:lnSpc>
                <a:spcPct val="150000"/>
              </a:lnSpc>
              <a:buClrTx/>
              <a:buSzTx/>
              <a:buNone/>
            </a:pPr>
            <a:r>
              <a:rPr lang="zh-CN" sz="2000" strike="sngStrike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可持续性和环保：在设计水上乐园时，应考虑可持续性和环保因素。例如，使用节水设备和技术，合理利用雨水资源，减少水的浪费。同时，应选择环保材料和设备，减少对环境的影响。</a:t>
            </a:r>
            <a:endParaRPr lang="zh-CN" sz="2000" strike="sngStrike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3970" indent="528955" algn="l" rtl="0" eaLnBrk="0" fontAlgn="auto">
              <a:lnSpc>
                <a:spcPct val="150000"/>
              </a:lnSpc>
              <a:buClrTx/>
              <a:buSzTx/>
              <a:buNone/>
            </a:pPr>
            <a:r>
              <a:rPr lang="zh-CN" sz="2000" strike="sngStrike" kern="0" spc="-3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舒适性和便利性：水上乐园的设计应考虑游客的舒适性和便利性。例如，提供舒适的休息区、更衣室、洗手间、餐饮设施等，以满足游客的基本需求。</a:t>
            </a:r>
            <a:endParaRPr lang="zh-CN" sz="2000" strike="sngStrike" kern="0" spc="-3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450" name="textbox 450"/>
          <p:cNvSpPr/>
          <p:nvPr/>
        </p:nvSpPr>
        <p:spPr>
          <a:xfrm>
            <a:off x="1271045" y="525902"/>
            <a:ext cx="737234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分区说明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picture 4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4028" y="870204"/>
            <a:ext cx="14671547" cy="9332976"/>
          </a:xfrm>
          <a:prstGeom prst="rect">
            <a:avLst/>
          </a:prstGeom>
        </p:spPr>
      </p:pic>
      <p:sp>
        <p:nvSpPr>
          <p:cNvPr id="454" name="textbox 454"/>
          <p:cNvSpPr/>
          <p:nvPr/>
        </p:nvSpPr>
        <p:spPr>
          <a:xfrm>
            <a:off x="7926444" y="10442543"/>
            <a:ext cx="6741159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Landscape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Of Zhongyuanze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Node Of Yan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fang River</a:t>
            </a:r>
            <a:r>
              <a:rPr sz="800" kern="0" spc="6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Luliang Area,yunnan  </a:t>
            </a:r>
            <a:r>
              <a:rPr sz="800" kern="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云南省曲靖市陆良河道综合整治工程中源泽节点景观设计方案</a:t>
            </a:r>
            <a:endParaRPr lang="en-US" altLang="en-US" sz="800" dirty="0"/>
          </a:p>
        </p:txBody>
      </p:sp>
      <p:sp>
        <p:nvSpPr>
          <p:cNvPr id="456" name="textbox 456"/>
          <p:cNvSpPr/>
          <p:nvPr/>
        </p:nvSpPr>
        <p:spPr>
          <a:xfrm>
            <a:off x="1270950" y="234849"/>
            <a:ext cx="1109344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5000"/>
              </a:lnSpc>
            </a:pPr>
            <a:endParaRPr lang="en-US" altLang="en-US" sz="1100" dirty="0"/>
          </a:p>
          <a:p>
            <a:pPr marL="20320" algn="l" rtl="0" eaLnBrk="0">
              <a:lnSpc>
                <a:spcPct val="97000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景观节点效果</a:t>
            </a:r>
            <a:endParaRPr lang="en-US" altLang="en-US" sz="1400" dirty="0"/>
          </a:p>
        </p:txBody>
      </p:sp>
      <p:sp>
        <p:nvSpPr>
          <p:cNvPr id="458" name="textbox 458"/>
          <p:cNvSpPr/>
          <p:nvPr/>
        </p:nvSpPr>
        <p:spPr>
          <a:xfrm>
            <a:off x="1613407" y="2025812"/>
            <a:ext cx="5723890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635"/>
              </a:lnSpc>
            </a:pPr>
            <a:r>
              <a:rPr sz="1200" kern="0" spc="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＜----------------</a:t>
            </a:r>
            <a:r>
              <a:rPr sz="1200" kern="0" spc="2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-------------------------------------</a:t>
            </a:r>
            <a:endParaRPr lang="en-US" altLang="en-US" sz="1200" dirty="0"/>
          </a:p>
        </p:txBody>
      </p:sp>
      <p:sp>
        <p:nvSpPr>
          <p:cNvPr id="460" name="textbox 460"/>
          <p:cNvSpPr/>
          <p:nvPr/>
        </p:nvSpPr>
        <p:spPr>
          <a:xfrm>
            <a:off x="7331964" y="4860036"/>
            <a:ext cx="1423669" cy="277495"/>
          </a:xfrm>
          <a:prstGeom prst="rect">
            <a:avLst/>
          </a:prstGeom>
          <a:solidFill>
            <a:srgbClr val="E7E6E6">
              <a:alpha val="64705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</a:pPr>
            <a:endParaRPr lang="en-US" altLang="en-US" sz="400" dirty="0"/>
          </a:p>
          <a:p>
            <a:pPr marL="93345" algn="l" rtl="0" eaLnBrk="0">
              <a:lnSpc>
                <a:spcPct val="97000"/>
              </a:lnSpc>
              <a:spcBef>
                <a:spcPts val="0"/>
              </a:spcBef>
            </a:pPr>
            <a:r>
              <a:rPr sz="1200" kern="0" spc="-10" dirty="0">
                <a:solidFill>
                  <a:srgbClr val="0D0D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码头乘船区意向图</a:t>
            </a:r>
            <a:endParaRPr lang="en-US" altLang="en-US" sz="1200" dirty="0"/>
          </a:p>
        </p:txBody>
      </p:sp>
      <p:sp>
        <p:nvSpPr>
          <p:cNvPr id="462" name="textbox 462"/>
          <p:cNvSpPr/>
          <p:nvPr/>
        </p:nvSpPr>
        <p:spPr>
          <a:xfrm>
            <a:off x="7324344" y="9927336"/>
            <a:ext cx="1254760" cy="276225"/>
          </a:xfrm>
          <a:prstGeom prst="rect">
            <a:avLst/>
          </a:prstGeom>
          <a:solidFill>
            <a:srgbClr val="E7E6E6">
              <a:alpha val="64705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400" dirty="0"/>
          </a:p>
          <a:p>
            <a:pPr marL="100965" algn="l" rtl="0" eaLnBrk="0">
              <a:lnSpc>
                <a:spcPct val="97000"/>
              </a:lnSpc>
              <a:spcBef>
                <a:spcPts val="5"/>
              </a:spcBef>
            </a:pPr>
            <a:r>
              <a:rPr sz="1200" kern="0" spc="-10" dirty="0">
                <a:solidFill>
                  <a:srgbClr val="0D0D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帐篷酒店意向图</a:t>
            </a:r>
            <a:endParaRPr lang="en-US" altLang="en-US" sz="1200" dirty="0"/>
          </a:p>
        </p:txBody>
      </p:sp>
      <p:sp>
        <p:nvSpPr>
          <p:cNvPr id="464" name="textbox 464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4.4</a:t>
            </a:r>
            <a:endParaRPr lang="en-US" altLang="en-US" sz="4400" dirty="0"/>
          </a:p>
        </p:txBody>
      </p:sp>
      <p:sp>
        <p:nvSpPr>
          <p:cNvPr id="466" name="textbox 466"/>
          <p:cNvSpPr/>
          <p:nvPr/>
        </p:nvSpPr>
        <p:spPr>
          <a:xfrm>
            <a:off x="5138420" y="5751993"/>
            <a:ext cx="2199004" cy="106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635"/>
              </a:lnSpc>
            </a:pPr>
            <a:r>
              <a:rPr sz="1200" kern="0" spc="4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&lt;--------------------</a:t>
            </a:r>
            <a:endParaRPr lang="en-US" altLang="en-US" sz="1200" dirty="0"/>
          </a:p>
        </p:txBody>
      </p:sp>
      <p:sp>
        <p:nvSpPr>
          <p:cNvPr id="468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4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883921"/>
            <a:ext cx="15119604" cy="9362693"/>
          </a:xfrm>
          <a:prstGeom prst="rect">
            <a:avLst/>
          </a:prstGeom>
        </p:spPr>
      </p:pic>
      <p:sp>
        <p:nvSpPr>
          <p:cNvPr id="472" name="textbox 472"/>
          <p:cNvSpPr/>
          <p:nvPr/>
        </p:nvSpPr>
        <p:spPr>
          <a:xfrm>
            <a:off x="7926444" y="10442543"/>
            <a:ext cx="6741159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Landscape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Of Zhongyuanze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Node Of Yan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fang River</a:t>
            </a:r>
            <a:r>
              <a:rPr sz="800" kern="0" spc="6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Luliang Area,yunnan  </a:t>
            </a:r>
            <a:r>
              <a:rPr sz="800" kern="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云南省曲靖市陆良河道综合整治工程中源泽节点景观设计方案</a:t>
            </a:r>
            <a:endParaRPr lang="en-US" altLang="en-US" sz="800" dirty="0"/>
          </a:p>
        </p:txBody>
      </p:sp>
      <p:sp>
        <p:nvSpPr>
          <p:cNvPr id="474" name="textbox 474"/>
          <p:cNvSpPr/>
          <p:nvPr/>
        </p:nvSpPr>
        <p:spPr>
          <a:xfrm>
            <a:off x="1270950" y="234849"/>
            <a:ext cx="1109344" cy="524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总体设计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Overall</a:t>
            </a:r>
            <a:r>
              <a:rPr sz="800" kern="0" spc="8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5000"/>
              </a:lnSpc>
            </a:pPr>
            <a:endParaRPr lang="en-US" altLang="en-US" sz="1100" dirty="0"/>
          </a:p>
          <a:p>
            <a:pPr marL="20320" algn="l" rtl="0" eaLnBrk="0">
              <a:lnSpc>
                <a:spcPct val="97000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景观节点效果</a:t>
            </a:r>
            <a:endParaRPr lang="en-US" altLang="en-US" sz="1400" dirty="0"/>
          </a:p>
        </p:txBody>
      </p:sp>
      <p:sp>
        <p:nvSpPr>
          <p:cNvPr id="476" name="textbox 476"/>
          <p:cNvSpPr/>
          <p:nvPr/>
        </p:nvSpPr>
        <p:spPr>
          <a:xfrm>
            <a:off x="316445" y="262719"/>
            <a:ext cx="78613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4400" kern="0" spc="-3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4.4</a:t>
            </a:r>
            <a:endParaRPr lang="en-US" altLang="en-US" sz="4400" dirty="0"/>
          </a:p>
        </p:txBody>
      </p:sp>
      <p:sp>
        <p:nvSpPr>
          <p:cNvPr id="478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ct"/>
          <p:cNvSpPr/>
          <p:nvPr/>
        </p:nvSpPr>
        <p:spPr>
          <a:xfrm>
            <a:off x="0" y="0"/>
            <a:ext cx="15119604" cy="10692382"/>
          </a:xfrm>
          <a:prstGeom prst="rect">
            <a:avLst/>
          </a:prstGeom>
          <a:solidFill>
            <a:srgbClr val="FCF2D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82" name="picture 4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4867654"/>
            <a:ext cx="15119601" cy="5824727"/>
          </a:xfrm>
          <a:prstGeom prst="rect">
            <a:avLst/>
          </a:prstGeom>
        </p:spPr>
      </p:pic>
      <p:sp>
        <p:nvSpPr>
          <p:cNvPr id="484" name="textbox 484"/>
          <p:cNvSpPr/>
          <p:nvPr/>
        </p:nvSpPr>
        <p:spPr>
          <a:xfrm>
            <a:off x="9507887" y="3942322"/>
            <a:ext cx="3876675" cy="1654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6000"/>
              </a:lnSpc>
            </a:pPr>
            <a:endParaRPr lang="en-US" altLang="en-US" sz="100" dirty="0"/>
          </a:p>
          <a:p>
            <a:pPr algn="r" rtl="0" eaLnBrk="0">
              <a:lnSpc>
                <a:spcPct val="71000"/>
              </a:lnSpc>
            </a:pPr>
            <a:r>
              <a:rPr sz="11400" kern="0" spc="-210" dirty="0">
                <a:ln w="41723" cap="flat" cmpd="sng">
                  <a:solidFill>
                    <a:srgbClr val="FF960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960F">
                    <a:alpha val="100000"/>
                  </a:srgbClr>
                </a:solidFill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5</a:t>
            </a:r>
            <a:r>
              <a:rPr sz="11400" kern="0" spc="0" dirty="0">
                <a:solidFill>
                  <a:srgbClr val="FF960F">
                    <a:alpha val="100000"/>
                  </a:srgbClr>
                </a:solidFill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   </a:t>
            </a:r>
            <a:r>
              <a:rPr sz="6100" b="1" kern="0" spc="-210" baseline="500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专项</a:t>
            </a:r>
            <a:r>
              <a:rPr sz="6100" b="1" kern="0" spc="-200" baseline="500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</a:t>
            </a:r>
            <a:r>
              <a:rPr sz="6100" b="1" kern="0" spc="-70" baseline="500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</a:t>
            </a:r>
            <a:endParaRPr lang="en-US" altLang="en-US" sz="6100" baseline="5000" dirty="0"/>
          </a:p>
          <a:p>
            <a:pPr marL="12700" algn="l" rtl="0" eaLnBrk="0">
              <a:lnSpc>
                <a:spcPct val="82000"/>
              </a:lnSpc>
              <a:spcBef>
                <a:spcPts val="10"/>
              </a:spcBef>
            </a:pPr>
            <a:r>
              <a:rPr sz="3200" kern="0" spc="-10" dirty="0">
                <a:ln w="11625" cap="flat" cmpd="sng">
                  <a:solidFill>
                    <a:srgbClr val="FF960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THE</a:t>
            </a:r>
            <a:r>
              <a:rPr sz="3200" kern="0" spc="-10" dirty="0"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3200" kern="0" spc="-10" dirty="0">
                <a:ln w="11625" cap="flat" cmpd="sng">
                  <a:solidFill>
                    <a:srgbClr val="FF960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SPECIAl</a:t>
            </a:r>
            <a:r>
              <a:rPr sz="3200" kern="0" spc="380" dirty="0"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3200" kern="0" spc="-10" dirty="0">
                <a:ln w="11625" cap="flat" cmpd="sng">
                  <a:solidFill>
                    <a:srgbClr val="FF960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</a:t>
            </a:r>
            <a:r>
              <a:rPr sz="3200" kern="0" spc="-20" dirty="0">
                <a:ln w="11625" cap="flat" cmpd="sng">
                  <a:solidFill>
                    <a:srgbClr val="FF960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IGN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"/>
          <p:cNvSpPr/>
          <p:nvPr/>
        </p:nvSpPr>
        <p:spPr>
          <a:xfrm>
            <a:off x="0" y="0"/>
            <a:ext cx="15119604" cy="10692382"/>
          </a:xfrm>
          <a:prstGeom prst="rect">
            <a:avLst/>
          </a:prstGeom>
          <a:solidFill>
            <a:srgbClr val="EEF0DF"/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" name="textbox 14"/>
          <p:cNvSpPr/>
          <p:nvPr/>
        </p:nvSpPr>
        <p:spPr>
          <a:xfrm>
            <a:off x="10975714" y="5174246"/>
            <a:ext cx="3827779" cy="422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3200" kern="0" spc="70" dirty="0">
                <a:ln w="11634" cap="flat" cmpd="sng">
                  <a:solidFill>
                    <a:srgbClr val="FF960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3200" kern="0" spc="250" dirty="0"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sz="3200" kern="0" spc="70" dirty="0">
                <a:ln w="11634" cap="flat" cmpd="sng">
                  <a:solidFill>
                    <a:srgbClr val="FF960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CONCEPT</a:t>
            </a:r>
            <a:endParaRPr lang="en-US" altLang="en-US" sz="3200" dirty="0"/>
          </a:p>
        </p:txBody>
      </p:sp>
      <p:sp>
        <p:nvSpPr>
          <p:cNvPr id="16" name="textbox 16"/>
          <p:cNvSpPr/>
          <p:nvPr/>
        </p:nvSpPr>
        <p:spPr>
          <a:xfrm>
            <a:off x="12830044" y="4462437"/>
            <a:ext cx="1993900" cy="618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3900" b="1" kern="0" spc="-3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设计定位</a:t>
            </a:r>
            <a:endParaRPr lang="en-US" altLang="en-US" sz="3900" dirty="0"/>
          </a:p>
        </p:txBody>
      </p:sp>
      <p:sp>
        <p:nvSpPr>
          <p:cNvPr id="18" name="textbox 18"/>
          <p:cNvSpPr/>
          <p:nvPr/>
        </p:nvSpPr>
        <p:spPr>
          <a:xfrm>
            <a:off x="11049805" y="3942322"/>
            <a:ext cx="745490" cy="1381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1000"/>
              </a:lnSpc>
            </a:pPr>
            <a:endParaRPr lang="en-US" altLang="en-US" sz="100" dirty="0"/>
          </a:p>
          <a:p>
            <a:pPr algn="r" rtl="0" eaLnBrk="0">
              <a:lnSpc>
                <a:spcPct val="82000"/>
              </a:lnSpc>
            </a:pPr>
            <a:r>
              <a:rPr lang="en-US" sz="10900" kern="0" spc="-540" dirty="0">
                <a:ln w="41723" cap="flat" cmpd="sng">
                  <a:solidFill>
                    <a:srgbClr val="FF960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960F">
                    <a:alpha val="100000"/>
                  </a:srgbClr>
                </a:solidFill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1</a:t>
            </a:r>
            <a:endParaRPr lang="en-US" sz="10900" kern="0" spc="-540" dirty="0">
              <a:ln w="41723" cap="flat" cmpd="sng">
                <a:solidFill>
                  <a:srgbClr val="FF960F">
                    <a:alpha val="100000"/>
                  </a:srgbClr>
                </a:solidFill>
                <a:prstDash val="solid"/>
                <a:miter lim="10"/>
              </a:ln>
              <a:solidFill>
                <a:srgbClr val="FF960F">
                  <a:alpha val="100000"/>
                </a:srgbClr>
              </a:solidFill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  <p:pic>
        <p:nvPicPr>
          <p:cNvPr id="3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0488"/>
          <a:stretch>
            <a:fillRect/>
          </a:stretch>
        </p:blipFill>
        <p:spPr>
          <a:xfrm>
            <a:off x="0" y="0"/>
            <a:ext cx="10871200" cy="10692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icture 4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4864608" y="1167384"/>
            <a:ext cx="3842003" cy="2563368"/>
          </a:xfrm>
          <a:prstGeom prst="rect">
            <a:avLst/>
          </a:prstGeom>
        </p:spPr>
      </p:pic>
      <p:pic>
        <p:nvPicPr>
          <p:cNvPr id="488" name="picture 4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114531" y="4402836"/>
            <a:ext cx="3761231" cy="2313432"/>
          </a:xfrm>
          <a:prstGeom prst="rect">
            <a:avLst/>
          </a:prstGeom>
        </p:spPr>
      </p:pic>
      <p:pic>
        <p:nvPicPr>
          <p:cNvPr id="490" name="picture 4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794235" y="1167384"/>
            <a:ext cx="3070859" cy="2563368"/>
          </a:xfrm>
          <a:prstGeom prst="rect">
            <a:avLst/>
          </a:prstGeom>
        </p:spPr>
      </p:pic>
      <p:pic>
        <p:nvPicPr>
          <p:cNvPr id="492" name="picture 4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763000" y="1167384"/>
            <a:ext cx="2974847" cy="2563368"/>
          </a:xfrm>
          <a:prstGeom prst="rect">
            <a:avLst/>
          </a:prstGeom>
        </p:spPr>
      </p:pic>
      <p:pic>
        <p:nvPicPr>
          <p:cNvPr id="494" name="picture 4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04215" y="7269480"/>
            <a:ext cx="3546348" cy="2040636"/>
          </a:xfrm>
          <a:prstGeom prst="rect">
            <a:avLst/>
          </a:prstGeom>
        </p:spPr>
      </p:pic>
      <p:pic>
        <p:nvPicPr>
          <p:cNvPr id="496" name="picture 4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4215" y="4402836"/>
            <a:ext cx="3072383" cy="2293620"/>
          </a:xfrm>
          <a:prstGeom prst="rect">
            <a:avLst/>
          </a:prstGeom>
        </p:spPr>
      </p:pic>
      <p:pic>
        <p:nvPicPr>
          <p:cNvPr id="498" name="picture 4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69623" y="7269480"/>
            <a:ext cx="3406140" cy="2049779"/>
          </a:xfrm>
          <a:prstGeom prst="rect">
            <a:avLst/>
          </a:prstGeom>
        </p:spPr>
      </p:pic>
      <p:pic>
        <p:nvPicPr>
          <p:cNvPr id="500" name="picture 5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336035" y="4402836"/>
            <a:ext cx="2938271" cy="2293620"/>
          </a:xfrm>
          <a:prstGeom prst="rect">
            <a:avLst/>
          </a:prstGeom>
        </p:spPr>
      </p:pic>
      <p:pic>
        <p:nvPicPr>
          <p:cNvPr id="502" name="picture 5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275319" y="7277100"/>
            <a:ext cx="3153156" cy="2040636"/>
          </a:xfrm>
          <a:prstGeom prst="rect">
            <a:avLst/>
          </a:prstGeom>
        </p:spPr>
      </p:pic>
      <p:pic>
        <p:nvPicPr>
          <p:cNvPr id="504" name="picture 5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347459" y="4402836"/>
            <a:ext cx="2313431" cy="2313432"/>
          </a:xfrm>
          <a:prstGeom prst="rect">
            <a:avLst/>
          </a:prstGeom>
        </p:spPr>
      </p:pic>
      <p:pic>
        <p:nvPicPr>
          <p:cNvPr id="506" name="picture 5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732519" y="4402836"/>
            <a:ext cx="2308859" cy="2311907"/>
          </a:xfrm>
          <a:prstGeom prst="rect">
            <a:avLst/>
          </a:prstGeom>
        </p:spPr>
      </p:pic>
      <p:pic>
        <p:nvPicPr>
          <p:cNvPr id="508" name="picture 5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30124" y="1165860"/>
            <a:ext cx="1905000" cy="2564892"/>
          </a:xfrm>
          <a:prstGeom prst="rect">
            <a:avLst/>
          </a:prstGeom>
        </p:spPr>
      </p:pic>
      <p:pic>
        <p:nvPicPr>
          <p:cNvPr id="510" name="picture 5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3794759" y="7269480"/>
            <a:ext cx="2305811" cy="2040636"/>
          </a:xfrm>
          <a:prstGeom prst="rect">
            <a:avLst/>
          </a:prstGeom>
        </p:spPr>
      </p:pic>
      <p:pic>
        <p:nvPicPr>
          <p:cNvPr id="512" name="picture 5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6158483" y="7277100"/>
            <a:ext cx="2045207" cy="2040636"/>
          </a:xfrm>
          <a:prstGeom prst="rect">
            <a:avLst/>
          </a:prstGeom>
        </p:spPr>
      </p:pic>
      <p:pic>
        <p:nvPicPr>
          <p:cNvPr id="514" name="picture 5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3485388" y="1165860"/>
            <a:ext cx="1242059" cy="2564892"/>
          </a:xfrm>
          <a:prstGeom prst="rect">
            <a:avLst/>
          </a:prstGeom>
        </p:spPr>
      </p:pic>
      <p:pic>
        <p:nvPicPr>
          <p:cNvPr id="516" name="picture 5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2191511" y="1165860"/>
            <a:ext cx="1234440" cy="2564892"/>
          </a:xfrm>
          <a:prstGeom prst="rect">
            <a:avLst/>
          </a:prstGeom>
        </p:spPr>
      </p:pic>
      <p:sp>
        <p:nvSpPr>
          <p:cNvPr id="518" name="textbox 518"/>
          <p:cNvSpPr/>
          <p:nvPr/>
        </p:nvSpPr>
        <p:spPr>
          <a:xfrm>
            <a:off x="10094376" y="6826752"/>
            <a:ext cx="4572000" cy="232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b="1" kern="0" spc="-3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小品照明：  </a:t>
            </a:r>
            <a:r>
              <a:rPr sz="1200" kern="0" spc="-3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不影响整体照明的前提下，突显功能与艺术的完美结合</a:t>
            </a:r>
            <a:endParaRPr lang="en-US" altLang="en-US" sz="1200" dirty="0"/>
          </a:p>
        </p:txBody>
      </p:sp>
      <p:sp>
        <p:nvSpPr>
          <p:cNvPr id="520" name="textbox 520"/>
          <p:cNvSpPr/>
          <p:nvPr/>
        </p:nvSpPr>
        <p:spPr>
          <a:xfrm>
            <a:off x="312021" y="3859524"/>
            <a:ext cx="4419600" cy="232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b="1" kern="0" spc="-3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道路照明：  </a:t>
            </a:r>
            <a:r>
              <a:rPr sz="1200" kern="0" spc="-3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是照明系统的骨架，照明设计应以人为本，舒适美观</a:t>
            </a:r>
            <a:endParaRPr lang="en-US" altLang="en-US" sz="1200" dirty="0"/>
          </a:p>
        </p:txBody>
      </p:sp>
      <p:sp>
        <p:nvSpPr>
          <p:cNvPr id="522" name="textbox 522"/>
          <p:cNvSpPr/>
          <p:nvPr/>
        </p:nvSpPr>
        <p:spPr>
          <a:xfrm>
            <a:off x="7926444" y="10442543"/>
            <a:ext cx="6741159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Landscape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Of Zhongyuanze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Node Of Yan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fang River</a:t>
            </a:r>
            <a:r>
              <a:rPr sz="800" kern="0" spc="6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Luliang Area,yunnan  </a:t>
            </a:r>
            <a:r>
              <a:rPr sz="800" kern="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云南省曲靖市陆良河道综合整治工程中源泽节点景观设计方案</a:t>
            </a:r>
            <a:endParaRPr lang="en-US" altLang="en-US" sz="800" dirty="0"/>
          </a:p>
        </p:txBody>
      </p:sp>
      <p:sp>
        <p:nvSpPr>
          <p:cNvPr id="524" name="textbox 524"/>
          <p:cNvSpPr/>
          <p:nvPr/>
        </p:nvSpPr>
        <p:spPr>
          <a:xfrm>
            <a:off x="1272076" y="234849"/>
            <a:ext cx="1280794" cy="5251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专项设计</a:t>
            </a:r>
            <a:r>
              <a:rPr sz="800" kern="0" spc="-9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/ The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Special</a:t>
            </a:r>
            <a:r>
              <a:rPr sz="800" kern="0" spc="9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Design</a:t>
            </a:r>
            <a:endParaRPr lang="en-US" altLang="en-US" sz="800" dirty="0"/>
          </a:p>
          <a:p>
            <a:pPr algn="l" rtl="0" eaLnBrk="0">
              <a:lnSpc>
                <a:spcPct val="104000"/>
              </a:lnSpc>
            </a:pPr>
            <a:endParaRPr lang="en-US" altLang="en-US" sz="1100" dirty="0"/>
          </a:p>
          <a:p>
            <a:pPr marL="19685" algn="l" rtl="0" eaLnBrk="0">
              <a:lnSpc>
                <a:spcPct val="98000"/>
              </a:lnSpc>
              <a:spcBef>
                <a:spcPts val="5"/>
              </a:spcBef>
            </a:pPr>
            <a:r>
              <a:rPr sz="1400" kern="0" spc="-2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景观照明策略</a:t>
            </a:r>
            <a:endParaRPr lang="en-US" altLang="en-US" sz="1400" dirty="0"/>
          </a:p>
        </p:txBody>
      </p:sp>
      <p:sp>
        <p:nvSpPr>
          <p:cNvPr id="526" name="textbox 526"/>
          <p:cNvSpPr/>
          <p:nvPr/>
        </p:nvSpPr>
        <p:spPr>
          <a:xfrm>
            <a:off x="11703156" y="9440057"/>
            <a:ext cx="3049270" cy="232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b="1" kern="0" spc="-4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植物照明：  </a:t>
            </a:r>
            <a:r>
              <a:rPr sz="1200" kern="0" spc="-4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充分考虑照明与周围环境的协调</a:t>
            </a:r>
            <a:endParaRPr lang="en-US" altLang="en-US" sz="1200" dirty="0"/>
          </a:p>
        </p:txBody>
      </p:sp>
      <p:sp>
        <p:nvSpPr>
          <p:cNvPr id="528" name="textbox 528"/>
          <p:cNvSpPr/>
          <p:nvPr/>
        </p:nvSpPr>
        <p:spPr>
          <a:xfrm>
            <a:off x="8732273" y="3859524"/>
            <a:ext cx="2286635" cy="232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b="1" kern="0" spc="-7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地面照明：</a:t>
            </a:r>
            <a:r>
              <a:rPr sz="1400" b="1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kern="0" spc="-7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主次分明，避免眩光</a:t>
            </a:r>
            <a:endParaRPr lang="en-US" altLang="en-US" sz="1200" dirty="0"/>
          </a:p>
        </p:txBody>
      </p:sp>
      <p:sp>
        <p:nvSpPr>
          <p:cNvPr id="530" name="textbox 530"/>
          <p:cNvSpPr/>
          <p:nvPr/>
        </p:nvSpPr>
        <p:spPr>
          <a:xfrm>
            <a:off x="334843" y="262719"/>
            <a:ext cx="777240" cy="570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4400" kern="0" spc="-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5.6</a:t>
            </a:r>
            <a:endParaRPr lang="en-US" altLang="en-US" sz="4400" dirty="0"/>
          </a:p>
        </p:txBody>
      </p:sp>
      <p:sp>
        <p:nvSpPr>
          <p:cNvPr id="532" name="path"/>
          <p:cNvSpPr/>
          <p:nvPr/>
        </p:nvSpPr>
        <p:spPr>
          <a:xfrm>
            <a:off x="1190116" y="189738"/>
            <a:ext cx="1777" cy="575945"/>
          </a:xfrm>
          <a:custGeom>
            <a:avLst/>
            <a:gdLst/>
            <a:ahLst/>
            <a:cxnLst/>
            <a:rect l="0" t="0" r="0" b="0"/>
            <a:pathLst>
              <a:path w="2" h="907">
                <a:moveTo>
                  <a:pt x="1" y="0"/>
                </a:moveTo>
                <a:lnTo>
                  <a:pt x="1" y="907"/>
                </a:lnTo>
              </a:path>
            </a:pathLst>
          </a:custGeom>
          <a:noFill/>
          <a:ln w="1778" cap="flat">
            <a:solidFill>
              <a:srgbClr val="000000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4" name="table 534"/>
          <p:cNvGraphicFramePr>
            <a:graphicFrameLocks noGrp="1"/>
          </p:cNvGraphicFramePr>
          <p:nvPr/>
        </p:nvGraphicFramePr>
        <p:xfrm>
          <a:off x="898753" y="1683385"/>
          <a:ext cx="13321665" cy="7324724"/>
        </p:xfrm>
        <a:graphic>
          <a:graphicData uri="http://schemas.openxmlformats.org/drawingml/2006/table">
            <a:tbl>
              <a:tblPr/>
              <a:tblGrid>
                <a:gridCol w="1429385"/>
                <a:gridCol w="2524760"/>
                <a:gridCol w="2525395"/>
                <a:gridCol w="6842125"/>
              </a:tblGrid>
              <a:tr h="554354">
                <a:tc gridSpan="4"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2938145" algn="l" rtl="0" eaLnBrk="0">
                        <a:lnSpc>
                          <a:spcPct val="90000"/>
                        </a:lnSpc>
                      </a:pPr>
                      <a:r>
                        <a:rPr sz="2700" b="1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中源泽节点三—节点四段景观经济指标统</a:t>
                      </a:r>
                      <a:r>
                        <a:rPr sz="2700" b="1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计简表</a:t>
                      </a:r>
                      <a:endParaRPr lang="en-US" altLang="en-US" sz="2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6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727835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项目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800" dirty="0"/>
                    </a:p>
                    <a:p>
                      <a:pPr marL="628650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</a:pPr>
                      <a:r>
                        <a:rPr sz="19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数量（㎡）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3165475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备注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6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477010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用地范围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725170" algn="l" rtl="0" eaLnBrk="0">
                        <a:lnSpc>
                          <a:spcPct val="84000"/>
                        </a:lnSpc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61064.53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5240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红线范围右岸52573.26㎡，左岸8491.</a:t>
                      </a: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24㎡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3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472565" algn="l" rtl="0" eaLnBrk="0">
                        <a:lnSpc>
                          <a:spcPct val="87000"/>
                        </a:lnSpc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硬质铺地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796925" algn="l" rtl="0" eaLnBrk="0">
                        <a:lnSpc>
                          <a:spcPct val="83000"/>
                        </a:lnSpc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8253.40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7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729740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绿地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marL="72517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24852.06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3970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含部分抛石滩涂区域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565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marL="1728470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沙滩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marL="73660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20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11056.63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marL="13970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含沙滩排球区727.82㎡及相应沙滩烧烤区、沙滩综合活动区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585">
                <a:tc rowSpan="8"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marL="21272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小品分项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marL="50038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特色钢构平台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786765" algn="l" rtl="0" eaLnBrk="0">
                        <a:lnSpc>
                          <a:spcPct val="85000"/>
                        </a:lnSpc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4212.30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marL="15240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共计19个，其中管理及设备空间378</a:t>
                      </a: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.70㎡，经营空间</a:t>
                      </a:r>
                      <a:endParaRPr lang="en-US" altLang="en-US" sz="2000" dirty="0"/>
                    </a:p>
                    <a:p>
                      <a:pPr marL="36830" algn="l" rtl="0" eaLnBrk="0">
                        <a:lnSpc>
                          <a:spcPct val="95000"/>
                        </a:lnSpc>
                        <a:spcBef>
                          <a:spcPts val="55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1512.74㎡，多功能空间（兼具管理及经营功能）</a:t>
                      </a:r>
                      <a:r>
                        <a:rPr sz="2000" kern="0" spc="-4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395.68</a:t>
                      </a: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㎡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7209">
                <a:tc v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6000"/>
                        </a:lnSpc>
                      </a:pPr>
                      <a:endParaRPr lang="en-US" altLang="en-US" sz="1000" dirty="0"/>
                    </a:p>
                    <a:p>
                      <a:pPr marL="640715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帐篷营地区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2000"/>
                        </a:lnSpc>
                      </a:pPr>
                      <a:endParaRPr lang="en-US" altLang="en-US" sz="1000" dirty="0"/>
                    </a:p>
                    <a:p>
                      <a:pPr marL="799465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2973.47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6000"/>
                        </a:lnSpc>
                      </a:pPr>
                      <a:endParaRPr lang="en-US" altLang="en-US" sz="1000" dirty="0"/>
                    </a:p>
                    <a:p>
                      <a:pPr marL="1397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含定制帐篷及聚落小帐篷共计11个，帐篷面积254.01</a:t>
                      </a: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㎡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84">
                <a:tc v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1000" dirty="0"/>
                    </a:p>
                    <a:p>
                      <a:pPr marL="757555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水上浮桥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4000"/>
                        </a:lnSpc>
                      </a:pPr>
                      <a:endParaRPr lang="en-US" altLang="en-US" sz="1000" dirty="0"/>
                    </a:p>
                    <a:p>
                      <a:pPr marL="81153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20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1469.09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1000" dirty="0"/>
                    </a:p>
                    <a:p>
                      <a:pPr marL="1524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共计两组，其上设计景亭19个，景亭面积168.1</a:t>
                      </a: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5㎡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69">
                <a:tc v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757555" algn="l" rtl="0" eaLnBrk="0">
                        <a:lnSpc>
                          <a:spcPct val="86000"/>
                        </a:lnSpc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水上船屋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marL="81153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20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1755.89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3970" algn="l" rtl="0" eaLnBrk="0">
                        <a:lnSpc>
                          <a:spcPct val="86000"/>
                        </a:lnSpc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其上设计售卖构筑屋8个， 构</a:t>
                      </a:r>
                      <a:r>
                        <a:rPr sz="20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筑屋面积324.00㎡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69">
                <a:tc v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757555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乘船码头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marL="87249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947.58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3970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其中上游码头561.28㎡，下游码头386.30</a:t>
                      </a: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㎡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679">
                <a:tc v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883920" algn="l" rtl="0" eaLnBrk="0">
                        <a:lnSpc>
                          <a:spcPct val="86000"/>
                        </a:lnSpc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木栈道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802640" algn="l" rtl="0" eaLnBrk="0">
                        <a:lnSpc>
                          <a:spcPct val="83000"/>
                        </a:lnSpc>
                      </a:pPr>
                      <a:r>
                        <a:rPr sz="20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3152.30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3970" algn="l" rtl="0" eaLnBrk="0">
                        <a:lnSpc>
                          <a:spcPct val="86000"/>
                        </a:lnSpc>
                      </a:pPr>
                      <a:r>
                        <a:rPr sz="20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含右岸3m木栈道：  2132</a:t>
                      </a:r>
                      <a:r>
                        <a:rPr sz="20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.28㎡，左岸木栈道：  1020.02㎡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69">
                <a:tc v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884555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悬索桥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marL="87757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20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375.67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5875" algn="l" rtl="0" eaLnBrk="0">
                        <a:lnSpc>
                          <a:spcPct val="87000"/>
                        </a:lnSpc>
                        <a:spcBef>
                          <a:spcPts val="5"/>
                        </a:spcBef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宽度3m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34">
                <a:tc v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628015" algn="l" rtl="0" eaLnBrk="0">
                        <a:lnSpc>
                          <a:spcPct val="86000"/>
                        </a:lnSpc>
                        <a:spcBef>
                          <a:spcPts val="0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便捷出入口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875030" algn="l" rtl="0" eaLnBrk="0">
                        <a:lnSpc>
                          <a:spcPct val="83000"/>
                        </a:lnSpc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240.00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12700" algn="l" rtl="0" eaLnBrk="0">
                        <a:lnSpc>
                          <a:spcPct val="86000"/>
                        </a:lnSpc>
                        <a:spcBef>
                          <a:spcPts val="0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4个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69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600" dirty="0"/>
                    </a:p>
                    <a:p>
                      <a:pPr marL="1474470" algn="l" rtl="0" eaLnBrk="0">
                        <a:lnSpc>
                          <a:spcPct val="96000"/>
                        </a:lnSpc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生态公厕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marL="87503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270.00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31750" algn="l" rtl="0" eaLnBrk="0">
                        <a:lnSpc>
                          <a:spcPct val="86000"/>
                        </a:lnSpc>
                      </a:pPr>
                      <a:r>
                        <a:rPr sz="2000" kern="0" spc="-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5个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68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1600835" algn="l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停车位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799465" algn="l" rtl="0" eaLnBrk="0">
                        <a:lnSpc>
                          <a:spcPct val="84000"/>
                        </a:lnSpc>
                      </a:pPr>
                      <a:r>
                        <a:rPr sz="20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2700.00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36830" algn="l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</a:pPr>
                      <a:r>
                        <a:rPr sz="20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150个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6" name="textbox 536"/>
          <p:cNvSpPr/>
          <p:nvPr/>
        </p:nvSpPr>
        <p:spPr>
          <a:xfrm>
            <a:off x="1151998" y="525902"/>
            <a:ext cx="736600" cy="234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指标统计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8" name="table 538"/>
          <p:cNvGraphicFramePr>
            <a:graphicFrameLocks noGrp="1"/>
          </p:cNvGraphicFramePr>
          <p:nvPr/>
        </p:nvGraphicFramePr>
        <p:xfrm>
          <a:off x="2562225" y="0"/>
          <a:ext cx="9994899" cy="10692130"/>
        </p:xfrm>
        <a:graphic>
          <a:graphicData uri="http://schemas.openxmlformats.org/drawingml/2006/table">
            <a:tbl>
              <a:tblPr>
                <a:solidFill>
                  <a:srgbClr val="EAEFF7"/>
                </a:solidFill>
              </a:tblPr>
              <a:tblGrid>
                <a:gridCol w="553719"/>
                <a:gridCol w="1537335"/>
                <a:gridCol w="631825"/>
                <a:gridCol w="642619"/>
                <a:gridCol w="547369"/>
                <a:gridCol w="505459"/>
                <a:gridCol w="758190"/>
                <a:gridCol w="737234"/>
                <a:gridCol w="642619"/>
                <a:gridCol w="747394"/>
                <a:gridCol w="747394"/>
                <a:gridCol w="516254"/>
                <a:gridCol w="1427480"/>
              </a:tblGrid>
              <a:tr h="355600">
                <a:tc gridSpan="13"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800" dirty="0"/>
                    </a:p>
                    <a:p>
                      <a:pPr marL="306387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云南省曲靖市陆良河道综合整治工程投资估算表</a:t>
                      </a:r>
                      <a:r>
                        <a:rPr sz="800" kern="0" spc="-2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--</a:t>
                      </a:r>
                      <a:r>
                        <a:rPr sz="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中源泽节点（节</a:t>
                      </a: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点三</a:t>
                      </a: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节点四段） 景观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279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80975" algn="l" rtl="0" eaLnBrk="0">
                        <a:lnSpc>
                          <a:spcPct val="96000"/>
                        </a:lnSpc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314960" algn="l" rtl="0" eaLnBrk="0">
                        <a:lnSpc>
                          <a:spcPct val="96000"/>
                        </a:lnSpc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工程项目或费用名称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300" dirty="0"/>
                    </a:p>
                    <a:p>
                      <a:pPr marL="113855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估算价值（万元）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300" dirty="0"/>
                    </a:p>
                    <a:p>
                      <a:pPr marL="113601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技术经济指标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h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72390" indent="-46990" algn="l" rtl="0" eaLnBrk="0">
                        <a:lnSpc>
                          <a:spcPct val="102000"/>
                        </a:lnSpc>
                      </a:pPr>
                      <a:r>
                        <a:rPr sz="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占总投资比</a:t>
                      </a:r>
                      <a:r>
                        <a:rPr sz="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例（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%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614045" algn="l" rtl="0" eaLnBrk="0">
                        <a:lnSpc>
                          <a:spcPct val="96000"/>
                        </a:lnSpc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65125">
                <a:tc v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11620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建筑工程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12382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安装工程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76530" algn="l" rtl="0" eaLnBrk="0">
                        <a:lnSpc>
                          <a:spcPct val="96000"/>
                        </a:lnSpc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marL="53340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其他费用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281940" algn="l" rtl="0" eaLnBrk="0">
                        <a:lnSpc>
                          <a:spcPct val="96000"/>
                        </a:lnSpc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合计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219710" indent="-20383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8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建筑面积（㎡）</a:t>
                      </a: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或规模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2032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建筑单位造价</a:t>
                      </a:r>
                      <a:endParaRPr lang="en-US" altLang="en-US" sz="800" dirty="0"/>
                    </a:p>
                    <a:p>
                      <a:pPr marL="225425" algn="l" rtl="0" eaLnBrk="0">
                        <a:lnSpc>
                          <a:spcPts val="805"/>
                        </a:lnSpc>
                        <a:spcBef>
                          <a:spcPts val="50"/>
                        </a:spcBef>
                      </a:pPr>
                      <a:r>
                        <a:rPr sz="6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（元）</a:t>
                      </a:r>
                      <a:endParaRPr lang="en-US" altLang="en-US" sz="6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7366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安装单位造价</a:t>
                      </a:r>
                      <a:endParaRPr lang="en-US" altLang="en-US" sz="800" dirty="0"/>
                    </a:p>
                    <a:p>
                      <a:pPr marL="277495" algn="l" rtl="0" eaLnBrk="0">
                        <a:lnSpc>
                          <a:spcPts val="805"/>
                        </a:lnSpc>
                        <a:spcBef>
                          <a:spcPts val="50"/>
                        </a:spcBef>
                      </a:pPr>
                      <a:r>
                        <a:rPr sz="6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（元）</a:t>
                      </a:r>
                      <a:endParaRPr lang="en-US" altLang="en-US" sz="6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7302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建安单位造价</a:t>
                      </a:r>
                      <a:endParaRPr lang="en-US" altLang="en-US" sz="800" dirty="0"/>
                    </a:p>
                    <a:p>
                      <a:pPr marL="278130" algn="l" rtl="0" eaLnBrk="0">
                        <a:lnSpc>
                          <a:spcPts val="805"/>
                        </a:lnSpc>
                        <a:spcBef>
                          <a:spcPts val="50"/>
                        </a:spcBef>
                      </a:pPr>
                      <a:r>
                        <a:rPr sz="6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（元）</a:t>
                      </a:r>
                      <a:endParaRPr lang="en-US" altLang="en-US" sz="6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6225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74803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29464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9845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52095" algn="l" rtl="0" eaLnBrk="0">
                        <a:lnSpc>
                          <a:spcPct val="73000"/>
                        </a:lnSpc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23241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35877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34734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29972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33083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33083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21463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12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66738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600" dirty="0"/>
                    </a:p>
                    <a:p>
                      <a:pPr marL="234950" algn="l" rtl="0" eaLnBrk="0">
                        <a:lnSpc>
                          <a:spcPts val="58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300" dirty="0"/>
                    </a:p>
                    <a:p>
                      <a:pPr marL="31369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第一部分：工程费用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15303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3345.34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1854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321.14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16192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78.00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2171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3744.48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18034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62228.33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1847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537.59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2616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64.14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23749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601.73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14605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80.95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6225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300" dirty="0"/>
                    </a:p>
                    <a:p>
                      <a:pPr marL="568960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主要工程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15303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3210.09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8923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171.14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2171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3381.23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18034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62228.33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1847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515.86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26225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27.50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400" dirty="0"/>
                    </a:p>
                    <a:p>
                      <a:pPr marL="23749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543.36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2415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300" dirty="0"/>
                    </a:p>
                    <a:p>
                      <a:pPr marL="567690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硬质铺地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17907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288.87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24384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288.87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20510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8253.40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18542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350.00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23749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350.00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3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22415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1.2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56896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绿地景观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17843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745.56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24320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745.56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18097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24852.06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1854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23749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3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028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22415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600" dirty="0"/>
                    </a:p>
                    <a:p>
                      <a:pPr marL="670560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沙滩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790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221.13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20955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55.28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24384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276.42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8415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11056.63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8605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2616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23812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250.00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6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224155" algn="l" rtl="0" eaLnBrk="0">
                        <a:lnSpc>
                          <a:spcPct val="73000"/>
                        </a:lnSpc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500" dirty="0"/>
                    </a:p>
                    <a:p>
                      <a:pPr marL="41529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特色钢结构平台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1790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631.85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2101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63.18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24320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695.03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20383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4212.30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16256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24066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21526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1650.00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5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500" dirty="0"/>
                    </a:p>
                    <a:p>
                      <a:pPr marL="224155" algn="l" rtl="0" eaLnBrk="0">
                        <a:lnSpc>
                          <a:spcPct val="73000"/>
                        </a:lnSpc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1.5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300" dirty="0"/>
                    </a:p>
                    <a:p>
                      <a:pPr marL="52133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帐篷营地区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790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208.14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4384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208.14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0701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2973.47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847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3749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3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9812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1.60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56896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水上浮桥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8224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146.91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4701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146.91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1018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1469.09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6256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1526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981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1.70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56896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水上船屋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7843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316.06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0955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52.68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4320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368.74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101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1755.89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6256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1800.00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3749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1209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2100.00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3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9812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1.80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56769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乘船码头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8224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113.70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4701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113.70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3114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947.52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6256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1200.00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1526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1200.00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981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1.90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300" dirty="0"/>
                    </a:p>
                    <a:p>
                      <a:pPr marL="62039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木栈道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790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204.90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4384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204.90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0637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3152.30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854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650.00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3749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650.00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981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1.10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621030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悬索桥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822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150.27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4701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150.27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3241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375.67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5621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4000.00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0891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4000.00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500" dirty="0"/>
                    </a:p>
                    <a:p>
                      <a:pPr marL="19812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1.11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300" dirty="0"/>
                    </a:p>
                    <a:p>
                      <a:pPr marL="33845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便捷出入口（</a:t>
                      </a: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个）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500" dirty="0"/>
                    </a:p>
                    <a:p>
                      <a:pPr marL="20447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31.20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500" dirty="0"/>
                    </a:p>
                    <a:p>
                      <a:pPr marL="26733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31.20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500" dirty="0"/>
                    </a:p>
                    <a:p>
                      <a:pPr marL="23304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240.00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500" dirty="0"/>
                    </a:p>
                    <a:p>
                      <a:pPr marL="16256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500" dirty="0"/>
                    </a:p>
                    <a:p>
                      <a:pPr marL="21526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981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1.12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300" dirty="0"/>
                    </a:p>
                    <a:p>
                      <a:pPr marL="39052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生态公厕（</a:t>
                      </a:r>
                      <a:r>
                        <a:rPr sz="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r>
                        <a:rPr sz="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个）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0383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84.00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6670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84.00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330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240.00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593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3500.00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1145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3500.00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981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1.13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300" dirty="0"/>
                    </a:p>
                    <a:p>
                      <a:pPr marL="62039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停车位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044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67.50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679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67.50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0701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2700.00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8605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250.00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3812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250.00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20510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参考类似工程造价指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5908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415925" algn="l" rtl="0" eaLnBrk="0">
                        <a:lnSpc>
                          <a:spcPct val="96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专业及总图工程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822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135.25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8923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6192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78.00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4320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363.25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8034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62228.33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616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58.37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2098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2.1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41656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充电桩设备工程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6256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6733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3558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1145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3000.00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337185" algn="l" rtl="0" eaLnBrk="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3000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/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套计算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2098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2.2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66992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5938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48.00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6479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48.00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5717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24.00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8605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20000.00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260350" algn="l" rtl="0" eaLnBrk="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平均按</a:t>
                      </a: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万元</a:t>
                      </a: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/</a:t>
                      </a: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艘计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算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22098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2.3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500" dirty="0"/>
                    </a:p>
                    <a:p>
                      <a:pPr marL="36639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高低压供配电工程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18923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24701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28638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13906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1100000.00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</a:pPr>
                      <a:endParaRPr lang="en-US" altLang="en-US" sz="100" dirty="0"/>
                    </a:p>
                    <a:p>
                      <a:pPr marL="363220" algn="l" rtl="0" eaLnBrk="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110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/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项计算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22098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2.4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500" dirty="0"/>
                    </a:p>
                    <a:p>
                      <a:pPr marL="41719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室外给排水工程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2101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25.00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2679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25.00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2863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16192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250000.00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100" dirty="0"/>
                    </a:p>
                    <a:p>
                      <a:pPr marL="389255" algn="l" rtl="0" eaLnBrk="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25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/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项计算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4019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marL="22098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2.5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365760" algn="l" rtl="0" eaLnBrk="0">
                        <a:lnSpc>
                          <a:spcPct val="96000"/>
                        </a:lnSpc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安防及智能化工程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marL="21336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marL="271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marL="2863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marL="16510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150000.00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600" dirty="0"/>
                    </a:p>
                    <a:p>
                      <a:pPr marL="389255" algn="l" rtl="0" eaLnBrk="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/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项计算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552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600" dirty="0"/>
                    </a:p>
                    <a:p>
                      <a:pPr marL="22098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2.6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500" dirty="0"/>
                    </a:p>
                    <a:p>
                      <a:pPr marL="51816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零星工程费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600" dirty="0"/>
                    </a:p>
                    <a:p>
                      <a:pPr marL="1822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135.25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600" dirty="0"/>
                    </a:p>
                    <a:p>
                      <a:pPr marL="24701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135.25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600" dirty="0"/>
                    </a:p>
                    <a:p>
                      <a:pPr marL="2863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600" dirty="0"/>
                    </a:p>
                    <a:p>
                      <a:pPr marL="13906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1352493.90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500" dirty="0"/>
                    </a:p>
                    <a:p>
                      <a:pPr marL="24447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按主要工程的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4%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计算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34950" algn="l" rtl="0" eaLnBrk="0">
                        <a:lnSpc>
                          <a:spcPct val="76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二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31369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第二部分：其他费用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4066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460.91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8034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62228.33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6162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74.07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7208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9.96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165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500" dirty="0"/>
                    </a:p>
                    <a:p>
                      <a:pPr marL="262255" algn="l" rtl="0" eaLnBrk="0">
                        <a:lnSpc>
                          <a:spcPct val="73000"/>
                        </a:lnSpc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400" dirty="0"/>
                    </a:p>
                    <a:p>
                      <a:pPr marL="41656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建设单位管理费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500" dirty="0"/>
                    </a:p>
                    <a:p>
                      <a:pPr marL="14097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61.17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</a:pPr>
                      <a:endParaRPr lang="en-US" altLang="en-US" sz="500" dirty="0"/>
                    </a:p>
                    <a:p>
                      <a:pPr marL="26797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61.17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400" dirty="0"/>
                    </a:p>
                    <a:p>
                      <a:pPr marL="147955" algn="l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财政部财建</a:t>
                      </a: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[2016]5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04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号文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259080" algn="l" rtl="0" eaLnBrk="0">
                        <a:lnSpc>
                          <a:spcPct val="74000"/>
                        </a:lnSpc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600" dirty="0"/>
                    </a:p>
                    <a:p>
                      <a:pPr marL="416560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建设工程监理费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409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2679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600" dirty="0"/>
                    </a:p>
                    <a:p>
                      <a:pPr marL="358140" algn="l" rtl="0" eaLnBrk="0">
                        <a:lnSpc>
                          <a:spcPct val="95000"/>
                        </a:lnSpc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协议价或市场价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584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36385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全过程造价咨询费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409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56.17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6733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56.17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300" dirty="0"/>
                    </a:p>
                    <a:p>
                      <a:pPr marL="25844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按工程费的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1.5%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计取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500" dirty="0"/>
                    </a:p>
                    <a:p>
                      <a:pPr marL="25590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51879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工程勘察费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4160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6797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20.00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35814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协议价或市场价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500" dirty="0"/>
                    </a:p>
                    <a:p>
                      <a:pPr marL="25844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5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51879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工程设计费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12001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180.00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47015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180.00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35814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协议价或市场价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600" dirty="0"/>
                    </a:p>
                    <a:p>
                      <a:pPr marL="25908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400" dirty="0"/>
                    </a:p>
                    <a:p>
                      <a:pPr marL="21082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场地准备费及临时设施费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600" dirty="0"/>
                    </a:p>
                    <a:p>
                      <a:pPr marL="144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11.23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600" dirty="0"/>
                    </a:p>
                    <a:p>
                      <a:pPr marL="271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11.23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400" dirty="0"/>
                    </a:p>
                    <a:p>
                      <a:pPr marL="25844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按工程费的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0.3%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计取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600" dirty="0"/>
                    </a:p>
                    <a:p>
                      <a:pPr marL="25844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400" dirty="0"/>
                    </a:p>
                    <a:p>
                      <a:pPr marL="518795" algn="l" rtl="0" eaLnBrk="0">
                        <a:lnSpc>
                          <a:spcPct val="96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工程保险费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600" dirty="0"/>
                    </a:p>
                    <a:p>
                      <a:pPr marL="1663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7.49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600" dirty="0"/>
                    </a:p>
                    <a:p>
                      <a:pPr marL="2933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7.49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400" dirty="0"/>
                    </a:p>
                    <a:p>
                      <a:pPr marL="25844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按工程费的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0.2%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计取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25781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8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600" dirty="0"/>
                    </a:p>
                    <a:p>
                      <a:pPr marL="41592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招标代理服务费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144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800" dirty="0"/>
                    </a:p>
                    <a:p>
                      <a:pPr marL="271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600" dirty="0"/>
                    </a:p>
                    <a:p>
                      <a:pPr marL="35814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协议价或市场价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marL="25781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800" dirty="0"/>
                    </a:p>
                    <a:p>
                      <a:pPr marL="465455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施工图审查费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marL="144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0" dirty="0"/>
                    </a:p>
                    <a:p>
                      <a:pPr marL="271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100" dirty="0"/>
                    </a:p>
                    <a:p>
                      <a:pPr marL="51435" indent="5143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《云南省物价局关于施工</a:t>
                      </a:r>
                      <a:r>
                        <a:rPr sz="8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图文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件审查收费标准有关问题的通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知》 （云价综合</a:t>
                      </a: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[2014]89</a:t>
                      </a: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号）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70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2362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500" dirty="0"/>
                    </a:p>
                    <a:p>
                      <a:pPr marL="314960" algn="l" rtl="0" eaLnBrk="0">
                        <a:lnSpc>
                          <a:spcPct val="96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建设项目前期咨询费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144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271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15.00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500" dirty="0"/>
                    </a:p>
                    <a:p>
                      <a:pPr marL="31115" algn="l" rtl="0" eaLnBrk="0">
                        <a:lnSpc>
                          <a:spcPct val="99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国家计委计价格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[1999]1283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号文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705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236220" algn="l" rtl="0" eaLnBrk="0">
                        <a:lnSpc>
                          <a:spcPct val="73000"/>
                        </a:lnSpc>
                      </a:pP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500" dirty="0"/>
                    </a:p>
                    <a:p>
                      <a:pPr marL="31369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环境影响咨询服务费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144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271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10.00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1000"/>
                        </a:lnSpc>
                      </a:pPr>
                      <a:endParaRPr lang="en-US" altLang="en-US" sz="100" dirty="0"/>
                    </a:p>
                    <a:p>
                      <a:pPr marL="349885" indent="-288290" algn="l" rtl="0" eaLnBrk="0">
                        <a:lnSpc>
                          <a:spcPct val="97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国家计委、国家环保总局计价</a:t>
                      </a:r>
                      <a:r>
                        <a:rPr sz="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格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[2002]125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号文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500" dirty="0"/>
                    </a:p>
                    <a:p>
                      <a:pPr marL="23622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12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31559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劳动安全卫生评审费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6700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3.74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9337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3.74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6000"/>
                        </a:lnSpc>
                      </a:pPr>
                      <a:endParaRPr lang="en-US" altLang="en-US" sz="300" dirty="0"/>
                    </a:p>
                    <a:p>
                      <a:pPr marL="25844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按工程费的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0.1%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计取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3622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51879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工程检测费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44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13.11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7114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13.11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23241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按工程费的</a:t>
                      </a: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0.35%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计取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673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23622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17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500" dirty="0"/>
                    </a:p>
                    <a:p>
                      <a:pPr marL="518160" algn="l" rtl="0" eaLnBrk="0">
                        <a:lnSpc>
                          <a:spcPct val="95000"/>
                        </a:lnSpc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土地使用费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500" dirty="0"/>
                    </a:p>
                    <a:p>
                      <a:pPr marL="513715" algn="l" rtl="0" eaLnBrk="0">
                        <a:lnSpc>
                          <a:spcPct val="95000"/>
                        </a:lnSpc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暂不计算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233045" algn="l" rtl="0" eaLnBrk="0">
                        <a:lnSpc>
                          <a:spcPts val="99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</a:pPr>
                      <a:endParaRPr lang="en-US" altLang="en-US" sz="300" dirty="0"/>
                    </a:p>
                    <a:p>
                      <a:pPr marL="620395" algn="l" rtl="0" eaLnBrk="0">
                        <a:lnSpc>
                          <a:spcPct val="96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预备费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1366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420.54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4066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420.54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80340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62228.33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26225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67.58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500" dirty="0"/>
                    </a:p>
                    <a:p>
                      <a:pPr marL="17208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9.09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400" dirty="0"/>
                    </a:p>
                    <a:p>
                      <a:pPr marL="445770" algn="l" rtl="0" eaLnBrk="0">
                        <a:lnSpc>
                          <a:spcPct val="90000"/>
                        </a:lnSpc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(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二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)*10%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2089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</a:pPr>
                      <a:endParaRPr lang="en-US" altLang="en-US" sz="300" dirty="0"/>
                    </a:p>
                    <a:p>
                      <a:pPr marL="24257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四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41656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建设期贷款利息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513715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暂不计算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234950" algn="l" rtl="0" eaLnBrk="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五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marL="51752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估算总投资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9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214630" algn="l" rtl="0" eaLnBrk="0">
                        <a:lnSpc>
                          <a:spcPct val="74000"/>
                        </a:lnSpc>
                      </a:pPr>
                      <a:r>
                        <a:rPr sz="800" kern="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4625.93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9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80340" algn="l" rtl="0" eaLnBrk="0">
                        <a:lnSpc>
                          <a:spcPct val="74000"/>
                        </a:lnSpc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62228.33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lang="en-US" altLang="en-US" sz="9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237490" algn="l" rtl="0" eaLnBrk="0">
                        <a:lnSpc>
                          <a:spcPct val="74000"/>
                        </a:lnSpc>
                      </a:pP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743.38</a:t>
                      </a:r>
                      <a:endParaRPr lang="en-US" altLang="en-US" sz="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  <p:sp>
        <p:nvSpPr>
          <p:cNvPr id="540" name="textbox 540"/>
          <p:cNvSpPr/>
          <p:nvPr/>
        </p:nvSpPr>
        <p:spPr>
          <a:xfrm>
            <a:off x="1152177" y="525902"/>
            <a:ext cx="735965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4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投资估算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rect"/>
          <p:cNvSpPr/>
          <p:nvPr/>
        </p:nvSpPr>
        <p:spPr>
          <a:xfrm>
            <a:off x="0" y="0"/>
            <a:ext cx="15119604" cy="10692382"/>
          </a:xfrm>
          <a:prstGeom prst="rect">
            <a:avLst/>
          </a:prstGeom>
          <a:solidFill>
            <a:srgbClr val="FFF0C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44" name="picture 5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4029456"/>
            <a:ext cx="15119604" cy="6662924"/>
          </a:xfrm>
          <a:prstGeom prst="rect">
            <a:avLst/>
          </a:prstGeom>
        </p:spPr>
      </p:pic>
      <p:sp>
        <p:nvSpPr>
          <p:cNvPr id="546" name="textbox 546"/>
          <p:cNvSpPr/>
          <p:nvPr/>
        </p:nvSpPr>
        <p:spPr>
          <a:xfrm>
            <a:off x="2831363" y="3821329"/>
            <a:ext cx="9412605" cy="4406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2400" b="1" kern="0" spc="-5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面对未来极端的气候变化，增强城市的韧性与可</a:t>
            </a:r>
            <a:r>
              <a:rPr sz="2400" b="1" kern="0" spc="-6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容性是很重要的目标，</a:t>
            </a:r>
            <a:endParaRPr lang="en-US" altLang="en-US" sz="2400" dirty="0"/>
          </a:p>
          <a:p>
            <a:pPr marL="1075690" algn="l" rtl="0" eaLnBrk="0">
              <a:lnSpc>
                <a:spcPct val="97000"/>
              </a:lnSpc>
              <a:spcBef>
                <a:spcPts val="1525"/>
              </a:spcBef>
            </a:pPr>
            <a:r>
              <a:rPr sz="2400" b="1" kern="0" spc="-7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透过闫芳河的设计能够让城市更好的面对未来的挑战。</a:t>
            </a:r>
            <a:endParaRPr lang="en-US" altLang="en-US" sz="2400" dirty="0"/>
          </a:p>
          <a:p>
            <a:pPr marL="2444115" algn="l" rtl="0" eaLnBrk="0">
              <a:lnSpc>
                <a:spcPct val="89000"/>
              </a:lnSpc>
              <a:spcBef>
                <a:spcPts val="1530"/>
              </a:spcBef>
            </a:pPr>
            <a:r>
              <a:rPr sz="2400" b="1" kern="0" spc="-10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经过生态修复景观设计的</a:t>
            </a:r>
            <a:r>
              <a:rPr sz="2400" b="1" kern="0" spc="-11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闫芳河，</a:t>
            </a:r>
            <a:endParaRPr lang="en-US" altLang="en-US" sz="2400" dirty="0"/>
          </a:p>
          <a:p>
            <a:pPr marL="3361690" algn="l" rtl="0" eaLnBrk="0">
              <a:lnSpc>
                <a:spcPts val="4325"/>
              </a:lnSpc>
            </a:pPr>
            <a:r>
              <a:rPr sz="2400" b="1" kern="0" spc="-17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能让生物种群栖息，</a:t>
            </a:r>
            <a:endParaRPr lang="en-US" altLang="en-US" sz="2400" dirty="0"/>
          </a:p>
          <a:p>
            <a:pPr marL="1989455" algn="l" rtl="0" eaLnBrk="0">
              <a:lnSpc>
                <a:spcPct val="97000"/>
              </a:lnSpc>
              <a:spcBef>
                <a:spcPts val="1755"/>
              </a:spcBef>
            </a:pPr>
            <a:r>
              <a:rPr sz="2400" b="1" kern="0" spc="-9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还能够为市民创造更多娱乐休闲的场所，</a:t>
            </a:r>
            <a:endParaRPr lang="en-US" altLang="en-US" sz="2400" dirty="0"/>
          </a:p>
          <a:p>
            <a:pPr marL="2600960" algn="l" rtl="0" eaLnBrk="0">
              <a:lnSpc>
                <a:spcPct val="97000"/>
              </a:lnSpc>
              <a:spcBef>
                <a:spcPts val="1520"/>
              </a:spcBef>
            </a:pPr>
            <a:r>
              <a:rPr sz="2400" b="1" kern="0" spc="-11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并提供更多亲近大自然的</a:t>
            </a:r>
            <a:r>
              <a:rPr sz="2400" b="1" kern="0" spc="-12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机会。</a:t>
            </a:r>
            <a:endParaRPr lang="en-US" altLang="en-US" sz="24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9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marL="2214880" algn="l" rtl="0" eaLnBrk="0">
              <a:lnSpc>
                <a:spcPts val="4870"/>
              </a:lnSpc>
            </a:pPr>
            <a:r>
              <a:rPr sz="3900" kern="0" spc="-18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汇报完毕，敬请指导！</a:t>
            </a:r>
            <a:endParaRPr lang="en-US" altLang="en-US" sz="3900" dirty="0"/>
          </a:p>
        </p:txBody>
      </p:sp>
      <p:sp>
        <p:nvSpPr>
          <p:cNvPr id="548" name="textbox 548"/>
          <p:cNvSpPr/>
          <p:nvPr/>
        </p:nvSpPr>
        <p:spPr>
          <a:xfrm>
            <a:off x="4350867" y="1626515"/>
            <a:ext cx="6369050" cy="20275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450465" algn="l" rtl="0" eaLnBrk="0">
              <a:lnSpc>
                <a:spcPts val="2790"/>
              </a:lnSpc>
            </a:pPr>
            <a:r>
              <a:rPr sz="2300" b="1" kern="0" spc="-17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从古至今，</a:t>
            </a:r>
            <a:endParaRPr lang="en-US" altLang="en-US" sz="2300" dirty="0"/>
          </a:p>
          <a:p>
            <a:pPr marL="12700" algn="l" rtl="0" eaLnBrk="0">
              <a:lnSpc>
                <a:spcPct val="89000"/>
              </a:lnSpc>
              <a:spcBef>
                <a:spcPts val="1520"/>
              </a:spcBef>
            </a:pPr>
            <a:r>
              <a:rPr sz="2400" b="1" kern="0" spc="-7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城市发展与自然环境一直都是处于对</a:t>
            </a:r>
            <a:r>
              <a:rPr sz="2400" b="1" kern="0" spc="-8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立的角度，</a:t>
            </a:r>
            <a:endParaRPr lang="en-US" altLang="en-US" sz="2400" dirty="0"/>
          </a:p>
          <a:p>
            <a:pPr marL="2760980" algn="l" rtl="0" eaLnBrk="0">
              <a:lnSpc>
                <a:spcPts val="4320"/>
              </a:lnSpc>
            </a:pPr>
            <a:r>
              <a:rPr sz="2400" b="1" kern="0" spc="-2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而如今</a:t>
            </a:r>
            <a:endParaRPr lang="en-US" altLang="en-US" sz="2400" dirty="0"/>
          </a:p>
          <a:p>
            <a:pPr algn="l" rtl="0" eaLnBrk="0">
              <a:lnSpc>
                <a:spcPct val="105000"/>
              </a:lnSpc>
            </a:pPr>
            <a:endParaRPr lang="en-US" altLang="en-US" sz="14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marL="1693545" algn="l" rtl="0" eaLnBrk="0">
              <a:lnSpc>
                <a:spcPct val="97000"/>
              </a:lnSpc>
            </a:pPr>
            <a:r>
              <a:rPr sz="2400" b="1" kern="0" spc="-90" dirty="0">
                <a:solidFill>
                  <a:srgbClr val="FF7F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需要将二者融为一体。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"/>
          <p:cNvSpPr/>
          <p:nvPr/>
        </p:nvSpPr>
        <p:spPr>
          <a:xfrm>
            <a:off x="0" y="0"/>
            <a:ext cx="15119604" cy="10692382"/>
          </a:xfrm>
          <a:prstGeom prst="rect">
            <a:avLst/>
          </a:prstGeom>
          <a:solidFill>
            <a:srgbClr val="002060">
              <a:alpha val="34901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5119604" cy="10692381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1213717" y="1993678"/>
            <a:ext cx="4772659" cy="5608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4605" algn="l" rtl="0" eaLnBrk="0">
              <a:lnSpc>
                <a:spcPct val="95000"/>
              </a:lnSpc>
            </a:pPr>
            <a:r>
              <a:rPr sz="2400" b="1" kern="0" spc="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本项目设计峰值容量（人</a:t>
            </a:r>
            <a:r>
              <a:rPr sz="2400" b="1" kern="0" spc="-1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数）确定</a:t>
            </a:r>
            <a:endParaRPr lang="en-US" altLang="en-US" sz="24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20320" algn="l" rtl="0" eaLnBrk="0">
              <a:lnSpc>
                <a:spcPct val="97000"/>
              </a:lnSpc>
              <a:spcBef>
                <a:spcPts val="425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峰值容量计算根据《公园设计规范》GB5119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2-2016</a:t>
            </a:r>
            <a:endParaRPr lang="en-US" altLang="en-US" sz="1400" dirty="0"/>
          </a:p>
          <a:p>
            <a:pPr marL="12700" algn="l" rtl="0" eaLnBrk="0">
              <a:lnSpc>
                <a:spcPct val="89000"/>
              </a:lnSpc>
              <a:spcBef>
                <a:spcPts val="880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第3.4.2、</a:t>
            </a:r>
            <a:r>
              <a:rPr sz="1400" kern="0" spc="-2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3.4.3、</a:t>
            </a:r>
            <a:r>
              <a:rPr sz="1400" kern="0" spc="-3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3.4.4条进行计算</a:t>
            </a:r>
            <a:endParaRPr lang="en-US" altLang="en-US" sz="1400" dirty="0"/>
          </a:p>
          <a:p>
            <a:pPr marL="13335" algn="l" rtl="0" eaLnBrk="0">
              <a:lnSpc>
                <a:spcPts val="2520"/>
              </a:lnSpc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公园游人容量按下式计算：</a:t>
            </a:r>
            <a:endParaRPr lang="en-US" altLang="en-US" sz="1400" dirty="0"/>
          </a:p>
          <a:p>
            <a:pPr marL="1560830" algn="l" rtl="0" eaLnBrk="0">
              <a:lnSpc>
                <a:spcPct val="90000"/>
              </a:lnSpc>
              <a:spcBef>
                <a:spcPts val="965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1400" kern="0" spc="29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1400" kern="0" spc="8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0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/A</a:t>
            </a:r>
            <a:r>
              <a:rPr sz="10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m1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1400" kern="0" spc="-24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+</a:t>
            </a:r>
            <a:r>
              <a:rPr sz="1400" kern="0" spc="10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10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en-US" altLang="en-US" sz="1000" dirty="0"/>
          </a:p>
          <a:p>
            <a:pPr marL="13970" algn="l" rtl="0" eaLnBrk="0">
              <a:lnSpc>
                <a:spcPts val="2565"/>
              </a:lnSpc>
            </a:pPr>
            <a:r>
              <a:rPr sz="1400" kern="0" spc="-6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式中 C——公园游人容量（人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）；</a:t>
            </a:r>
            <a:endParaRPr lang="en-US" altLang="en-US" sz="1400" dirty="0"/>
          </a:p>
          <a:p>
            <a:pPr marL="433705" algn="l" rtl="0" eaLnBrk="0">
              <a:lnSpc>
                <a:spcPct val="95000"/>
              </a:lnSpc>
              <a:spcBef>
                <a:spcPts val="1020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A1——公园陆地面积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（㎡</a:t>
            </a:r>
            <a:r>
              <a:rPr sz="1400" kern="0" spc="-2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）；</a:t>
            </a:r>
            <a:endParaRPr lang="en-US" altLang="en-US" sz="1400" dirty="0"/>
          </a:p>
          <a:p>
            <a:pPr marL="433705" algn="l" rtl="0" eaLnBrk="0">
              <a:lnSpc>
                <a:spcPct val="97000"/>
              </a:lnSpc>
              <a:spcBef>
                <a:spcPts val="940"/>
              </a:spcBef>
            </a:pP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Am1——人均占有公园陆地面积，取50㎡/</a:t>
            </a: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人；</a:t>
            </a:r>
            <a:endParaRPr lang="en-US" altLang="en-US" sz="1400" dirty="0"/>
          </a:p>
          <a:p>
            <a:pPr marL="440690" algn="l" rtl="0" eaLnBrk="0">
              <a:lnSpc>
                <a:spcPct val="89000"/>
              </a:lnSpc>
              <a:spcBef>
                <a:spcPts val="885"/>
              </a:spcBef>
            </a:pP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C1——公园开展水上活动的水域游人容量，</a:t>
            </a:r>
            <a:r>
              <a:rPr sz="1400" kern="0" spc="2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C1取</a:t>
            </a:r>
            <a:endParaRPr lang="en-US" altLang="en-US" sz="1400" dirty="0"/>
          </a:p>
          <a:p>
            <a:pPr marL="450215" algn="l" rtl="0" eaLnBrk="0">
              <a:lnSpc>
                <a:spcPts val="2520"/>
              </a:lnSpc>
            </a:pPr>
            <a:r>
              <a:rPr sz="1400" kern="0" spc="-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150㎡/人。</a:t>
            </a:r>
            <a:endParaRPr lang="en-US" altLang="en-US" sz="14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13970" algn="l" rtl="0" eaLnBrk="0">
              <a:lnSpc>
                <a:spcPct val="97000"/>
              </a:lnSpc>
              <a:spcBef>
                <a:spcPts val="420"/>
              </a:spcBef>
            </a:pP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其中，公园陆地面积51620㎡，</a:t>
            </a:r>
            <a:r>
              <a:rPr sz="1400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水上活动区</a:t>
            </a: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域面积68363㎡。</a:t>
            </a:r>
            <a:endParaRPr lang="en-US" altLang="en-US" sz="14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marL="16510" algn="l" rtl="0" eaLnBrk="0">
              <a:lnSpc>
                <a:spcPct val="89000"/>
              </a:lnSpc>
              <a:spcBef>
                <a:spcPts val="730"/>
              </a:spcBef>
            </a:pPr>
            <a:r>
              <a:rPr sz="2400" kern="0" spc="-1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综上，公园设计峰值容量（人</a:t>
            </a:r>
            <a:r>
              <a:rPr sz="2400" kern="0" spc="-1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数）</a:t>
            </a:r>
            <a:endParaRPr lang="en-US" altLang="en-US" sz="2400" dirty="0"/>
          </a:p>
          <a:p>
            <a:pPr marL="21590" algn="l" rtl="0" eaLnBrk="0">
              <a:lnSpc>
                <a:spcPts val="4320"/>
              </a:lnSpc>
            </a:pPr>
            <a:r>
              <a:rPr sz="2400" kern="0" spc="-1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为1760人。</a:t>
            </a:r>
            <a:endParaRPr lang="en-US" altLang="en-US" sz="2400" dirty="0"/>
          </a:p>
        </p:txBody>
      </p:sp>
      <p:sp>
        <p:nvSpPr>
          <p:cNvPr id="26" name="textbox 26"/>
          <p:cNvSpPr/>
          <p:nvPr/>
        </p:nvSpPr>
        <p:spPr>
          <a:xfrm>
            <a:off x="8798972" y="2470563"/>
            <a:ext cx="3761740" cy="23139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3970" algn="l" rtl="0" eaLnBrk="0">
              <a:lnSpc>
                <a:spcPct val="97000"/>
              </a:lnSpc>
            </a:pPr>
            <a:r>
              <a:rPr sz="2400" b="1" kern="0" spc="-1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预测至本项目出游人数确定</a:t>
            </a:r>
            <a:endParaRPr lang="en-US" altLang="en-US" sz="24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9000"/>
              </a:lnSpc>
              <a:spcBef>
                <a:spcPts val="425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根据对当地市场分析及当地群众消费力，游玩期</a:t>
            </a:r>
            <a:endParaRPr lang="en-US" altLang="en-US" sz="1400" dirty="0"/>
          </a:p>
          <a:p>
            <a:pPr marL="12700" indent="3810" algn="l" rtl="0" eaLnBrk="0">
              <a:lnSpc>
                <a:spcPct val="152000"/>
              </a:lnSpc>
              <a:spcBef>
                <a:spcPts val="0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望值的调研分析，初步确定有意愿至本项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目游玩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人数大约占当地总人口0.2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%。2022年陆良县域 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常住人口约60万人，取0.2%后人数为1200人平 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均每天。本项目设计容量满足要求。</a:t>
            </a:r>
            <a:endParaRPr lang="en-US" altLang="en-US" sz="1400" dirty="0"/>
          </a:p>
        </p:txBody>
      </p:sp>
      <p:sp>
        <p:nvSpPr>
          <p:cNvPr id="28" name="textbox 28"/>
          <p:cNvSpPr/>
          <p:nvPr/>
        </p:nvSpPr>
        <p:spPr>
          <a:xfrm>
            <a:off x="699135" y="752475"/>
            <a:ext cx="1793875" cy="488950"/>
          </a:xfrm>
          <a:prstGeom prst="rect">
            <a:avLst/>
          </a:prstGeom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marL="12700" algn="l" rtl="0" eaLnBrk="0">
              <a:lnSpc>
                <a:spcPct val="97000"/>
              </a:lnSpc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设计定位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"/>
          <p:cNvSpPr/>
          <p:nvPr/>
        </p:nvSpPr>
        <p:spPr>
          <a:xfrm>
            <a:off x="0" y="0"/>
            <a:ext cx="15119604" cy="10692382"/>
          </a:xfrm>
          <a:prstGeom prst="rect">
            <a:avLst/>
          </a:prstGeom>
          <a:solidFill>
            <a:srgbClr val="002060">
              <a:alpha val="34901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5119604" cy="10692381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124692" y="2702338"/>
            <a:ext cx="4772659" cy="5608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4605" algn="l" rtl="0" eaLnBrk="0">
              <a:lnSpc>
                <a:spcPct val="95000"/>
              </a:lnSpc>
            </a:pPr>
            <a:r>
              <a:rPr sz="2400" b="1" kern="0" spc="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本项目设计峰值容量（人</a:t>
            </a:r>
            <a:r>
              <a:rPr sz="2400" b="1" kern="0" spc="-1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数）确定</a:t>
            </a:r>
            <a:endParaRPr lang="en-US" altLang="en-US" sz="24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20320" algn="l" rtl="0" eaLnBrk="0">
              <a:lnSpc>
                <a:spcPct val="97000"/>
              </a:lnSpc>
              <a:spcBef>
                <a:spcPts val="425"/>
              </a:spcBef>
            </a:pPr>
            <a:r>
              <a:rPr sz="1400" kern="0" spc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峰值容量计算根据《公园设计规范》GB5119</a:t>
            </a: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2-2016</a:t>
            </a:r>
            <a:endParaRPr lang="en-US" alt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2700" algn="l" rtl="0" eaLnBrk="0">
              <a:lnSpc>
                <a:spcPct val="89000"/>
              </a:lnSpc>
              <a:spcBef>
                <a:spcPts val="880"/>
              </a:spcBef>
            </a:pP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第3.4.2、</a:t>
            </a:r>
            <a:r>
              <a:rPr sz="1400" kern="0" spc="-27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3.4.3、</a:t>
            </a:r>
            <a:r>
              <a:rPr sz="1400" kern="0" spc="-3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3.4.4条进行计算</a:t>
            </a:r>
            <a:endParaRPr lang="en-US" alt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335" algn="l" rtl="0" eaLnBrk="0">
              <a:lnSpc>
                <a:spcPts val="2520"/>
              </a:lnSpc>
            </a:pPr>
            <a:r>
              <a:rPr sz="1400" kern="0" spc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公园游人容量按下式计算：</a:t>
            </a:r>
            <a:endParaRPr lang="en-US" alt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560830" algn="l" rtl="0" eaLnBrk="0">
              <a:lnSpc>
                <a:spcPct val="90000"/>
              </a:lnSpc>
              <a:spcBef>
                <a:spcPts val="965"/>
              </a:spcBef>
            </a:pP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1400" kern="0" spc="29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1400" kern="0" spc="8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0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/A</a:t>
            </a:r>
            <a:r>
              <a:rPr sz="10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m1</a:t>
            </a: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1400" kern="0" spc="-24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+</a:t>
            </a:r>
            <a:r>
              <a:rPr sz="1400" kern="0" spc="1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10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en-US" altLang="en-US" sz="1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970" algn="l" rtl="0" eaLnBrk="0">
              <a:lnSpc>
                <a:spcPts val="2565"/>
              </a:lnSpc>
            </a:pPr>
            <a:r>
              <a:rPr sz="1400" kern="0" spc="-6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式中 C——公园游人容量（人</a:t>
            </a:r>
            <a:r>
              <a:rPr sz="1400" kern="0" spc="-2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）；</a:t>
            </a:r>
            <a:endParaRPr lang="en-US" alt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33705" algn="l" rtl="0" eaLnBrk="0">
              <a:lnSpc>
                <a:spcPct val="95000"/>
              </a:lnSpc>
              <a:spcBef>
                <a:spcPts val="1020"/>
              </a:spcBef>
            </a:pPr>
            <a:r>
              <a:rPr sz="1400" kern="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A1——公园陆地面积</a:t>
            </a:r>
            <a:r>
              <a:rPr sz="1400" kern="0" spc="-2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（㎡</a:t>
            </a:r>
            <a:r>
              <a:rPr sz="1400" kern="0" spc="-2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）；</a:t>
            </a:r>
            <a:endParaRPr lang="en-US" alt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33705" algn="l" rtl="0" eaLnBrk="0">
              <a:lnSpc>
                <a:spcPct val="97000"/>
              </a:lnSpc>
              <a:spcBef>
                <a:spcPts val="940"/>
              </a:spcBef>
            </a:pPr>
            <a:r>
              <a:rPr sz="1400" kern="0" spc="-2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Am1——人均占有公园陆地面积，取</a:t>
            </a:r>
            <a:r>
              <a:rPr lang="en-US" sz="1400" kern="0" spc="-2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1400" kern="0" spc="-2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0㎡/</a:t>
            </a:r>
            <a:r>
              <a:rPr sz="1400" kern="0" spc="-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人；</a:t>
            </a:r>
            <a:endParaRPr lang="en-US" altLang="en-US" sz="14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40690" algn="l" rtl="0" eaLnBrk="0">
              <a:lnSpc>
                <a:spcPct val="89000"/>
              </a:lnSpc>
              <a:spcBef>
                <a:spcPts val="885"/>
              </a:spcBef>
            </a:pPr>
            <a:r>
              <a:rPr sz="1400" kern="0" spc="-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C1——公园开展水上活动的水域游人容量</a:t>
            </a:r>
            <a:endParaRPr lang="en-US" altLang="en-US" sz="1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>
              <a:lnSpc>
                <a:spcPct val="131000"/>
              </a:lnSpc>
            </a:pPr>
            <a:endParaRPr lang="en-US" altLang="en-US" sz="1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3970" algn="l" rtl="0" eaLnBrk="0">
              <a:lnSpc>
                <a:spcPct val="97000"/>
              </a:lnSpc>
              <a:spcBef>
                <a:spcPts val="420"/>
              </a:spcBef>
            </a:pPr>
            <a:r>
              <a:rPr sz="1400" kern="0" spc="-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其中，</a:t>
            </a:r>
            <a:r>
              <a:rPr lang="zh-CN" sz="1400" kern="0" spc="-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航母基地公园面积约为</a:t>
            </a:r>
            <a:r>
              <a:rPr lang="en-US" altLang="zh-CN" sz="1400" kern="0" spc="-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</a:t>
            </a:r>
            <a:r>
              <a:rPr lang="zh-CN" altLang="en-US" sz="1400" kern="0" spc="-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万</a:t>
            </a:r>
            <a:r>
              <a:rPr sz="1400" kern="0" spc="-2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㎡</a:t>
            </a:r>
            <a:endParaRPr lang="en-US" altLang="en-US" sz="1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6510" algn="l" rtl="0" eaLnBrk="0">
              <a:lnSpc>
                <a:spcPct val="89000"/>
              </a:lnSpc>
              <a:spcBef>
                <a:spcPts val="730"/>
              </a:spcBef>
            </a:pPr>
            <a:r>
              <a:rPr sz="2000" kern="0" spc="-1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综上，公园设计峰值容量（人</a:t>
            </a:r>
            <a:r>
              <a:rPr sz="2000" kern="0" spc="-1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数）</a:t>
            </a:r>
            <a:endParaRPr lang="en-US" alt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1590" algn="l" rtl="0" eaLnBrk="0">
              <a:lnSpc>
                <a:spcPts val="4320"/>
              </a:lnSpc>
            </a:pPr>
            <a:r>
              <a:rPr sz="2000" kern="0" spc="-14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en-US" sz="2000" kern="0" spc="-14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678</a:t>
            </a:r>
            <a:r>
              <a:rPr sz="2000" kern="0" spc="-14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人。</a:t>
            </a:r>
            <a:endParaRPr lang="en-US" altLang="en-US" sz="2000" kern="0" spc="-14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textbox 26"/>
          <p:cNvSpPr/>
          <p:nvPr/>
        </p:nvSpPr>
        <p:spPr>
          <a:xfrm>
            <a:off x="9588500" y="3042285"/>
            <a:ext cx="4796790" cy="4438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3970" algn="l" rtl="0" eaLnBrk="0">
              <a:lnSpc>
                <a:spcPct val="97000"/>
              </a:lnSpc>
            </a:pPr>
            <a:r>
              <a:rPr sz="2400" b="1" kern="0" spc="-1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预测至本项目出游人数确定</a:t>
            </a:r>
            <a:endParaRPr lang="en-US" altLang="en-US" sz="24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>
              <a:lnSpc>
                <a:spcPct val="129000"/>
              </a:lnSpc>
            </a:pPr>
            <a:endParaRPr sz="1400" kern="0" spc="-1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0" algn="l" rtl="0" eaLnBrk="0" fontAlgn="auto">
              <a:lnSpc>
                <a:spcPct val="150000"/>
              </a:lnSpc>
              <a:spcBef>
                <a:spcPts val="400"/>
              </a:spcBef>
            </a:pPr>
            <a:r>
              <a:rPr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本项目主要用于科普教育</a:t>
            </a:r>
            <a:r>
              <a:rPr lang="zh-CN"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观摩游览，展示军队形象和风采，弘扬军人爱国奉献精神，增强广大群众爱国主义情感，</a:t>
            </a:r>
            <a:r>
              <a:rPr lang="zh-CN"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同时提供一个</a:t>
            </a:r>
            <a:r>
              <a:rPr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行业展示、交流、学习的重要平台。针对人群</a:t>
            </a:r>
            <a:r>
              <a:rPr lang="zh-CN"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</a:t>
            </a:r>
            <a:r>
              <a:rPr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zh-CN"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部分</a:t>
            </a:r>
            <a:r>
              <a:rPr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小规模团体和政府部门、军委机关、军工集团、等军工</a:t>
            </a:r>
            <a:r>
              <a:rPr lang="zh-CN"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</a:t>
            </a:r>
            <a:r>
              <a:rPr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企事业单位和</a:t>
            </a:r>
            <a:r>
              <a:rPr lang="zh-CN"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部分</a:t>
            </a:r>
            <a:r>
              <a:rPr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院校及科研院所等领域的</a:t>
            </a:r>
            <a:r>
              <a:rPr lang="zh-CN"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人员</a:t>
            </a:r>
            <a:r>
              <a:rPr lang="zh-CN" sz="1600" kern="0" spc="-1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sz="1600" kern="0" spc="-1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textbox 28"/>
          <p:cNvSpPr/>
          <p:nvPr/>
        </p:nvSpPr>
        <p:spPr>
          <a:xfrm>
            <a:off x="699135" y="752475"/>
            <a:ext cx="1793875" cy="488950"/>
          </a:xfrm>
          <a:prstGeom prst="rect">
            <a:avLst/>
          </a:prstGeom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marL="12700" algn="l" rtl="0" eaLnBrk="0">
              <a:lnSpc>
                <a:spcPct val="97000"/>
              </a:lnSpc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设计定位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5119604" cy="10692382"/>
          </a:xfrm>
          <a:prstGeom prst="rect">
            <a:avLst/>
          </a:prstGeom>
        </p:spPr>
      </p:pic>
      <p:sp>
        <p:nvSpPr>
          <p:cNvPr id="42" name="rect"/>
          <p:cNvSpPr/>
          <p:nvPr/>
        </p:nvSpPr>
        <p:spPr>
          <a:xfrm>
            <a:off x="0" y="0"/>
            <a:ext cx="15119604" cy="10692382"/>
          </a:xfrm>
          <a:prstGeom prst="rect">
            <a:avLst/>
          </a:prstGeom>
          <a:solidFill>
            <a:srgbClr val="002060">
              <a:alpha val="34901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" name="textbox 44"/>
          <p:cNvSpPr/>
          <p:nvPr/>
        </p:nvSpPr>
        <p:spPr>
          <a:xfrm>
            <a:off x="1546225" y="2133600"/>
            <a:ext cx="12684125" cy="41833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2040255" indent="0" algn="l" rtl="0" eaLnBrk="0" fontAlgn="auto">
              <a:lnSpc>
                <a:spcPct val="150000"/>
              </a:lnSpc>
            </a:pPr>
            <a:r>
              <a:rPr lang="en-US" altLang="zh-CN" sz="3900" b="1" kern="0" spc="8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sz="3900" b="1" kern="0" spc="8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</a:t>
            </a:r>
            <a:r>
              <a:rPr sz="3900" b="1" kern="0" spc="8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现有</a:t>
            </a:r>
            <a:r>
              <a:rPr lang="zh-CN" sz="3900" b="1" kern="0" spc="8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水域</a:t>
            </a:r>
            <a:r>
              <a:rPr sz="3900" b="1" kern="0" spc="8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sz="3900" b="1" kern="0" spc="8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堤</a:t>
            </a:r>
            <a:r>
              <a:rPr lang="zh-CN" altLang="en-US" sz="3900" b="1" kern="0" spc="8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岸造型</a:t>
            </a:r>
            <a:endParaRPr lang="en-US" altLang="en-US" sz="900" dirty="0"/>
          </a:p>
          <a:p>
            <a:pPr marL="12700" indent="0" algn="l" rtl="0" eaLnBrk="0" fontAlgn="auto">
              <a:lnSpc>
                <a:spcPct val="150000"/>
              </a:lnSpc>
              <a:spcBef>
                <a:spcPts val="5"/>
              </a:spcBef>
            </a:pPr>
            <a:r>
              <a:rPr lang="en-US" sz="3900" b="1" kern="0" spc="9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3900" b="1" kern="0" spc="9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sz="3900" b="1" kern="0" spc="9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水面拓展建造</a:t>
            </a:r>
            <a:r>
              <a:rPr lang="zh-CN" sz="3900" b="1" kern="0" spc="9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浮动型商业区</a:t>
            </a:r>
            <a:endParaRPr lang="zh-CN" sz="3900" b="1" kern="0" spc="90" dirty="0">
              <a:solidFill>
                <a:srgbClr val="FF960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0" algn="l" rtl="0" eaLnBrk="0" fontAlgn="auto">
              <a:lnSpc>
                <a:spcPct val="150000"/>
              </a:lnSpc>
              <a:spcBef>
                <a:spcPts val="5"/>
              </a:spcBef>
            </a:pPr>
            <a:r>
              <a:rPr lang="zh-CN" sz="3900" b="1" kern="0" spc="9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建设漂浮民宿、浮动</a:t>
            </a:r>
            <a:r>
              <a:rPr lang="zh-CN" sz="3900" b="1" kern="0" spc="9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码头</a:t>
            </a:r>
            <a:endParaRPr lang="zh-CN" sz="3900" b="1" kern="0" spc="90" dirty="0">
              <a:solidFill>
                <a:srgbClr val="FF960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0" algn="l" rtl="0" eaLnBrk="0" fontAlgn="auto">
              <a:lnSpc>
                <a:spcPct val="150000"/>
              </a:lnSpc>
              <a:spcBef>
                <a:spcPts val="5"/>
              </a:spcBef>
            </a:pPr>
            <a:endParaRPr lang="zh-CN" sz="3900" b="1" kern="0" spc="90" dirty="0">
              <a:solidFill>
                <a:srgbClr val="FF960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indent="0" algn="l" rtl="0" eaLnBrk="0" fontAlgn="auto">
              <a:lnSpc>
                <a:spcPct val="150000"/>
              </a:lnSpc>
              <a:spcBef>
                <a:spcPts val="5"/>
              </a:spcBef>
            </a:pPr>
            <a:endParaRPr lang="en-US" altLang="en-US" sz="3900" dirty="0"/>
          </a:p>
        </p:txBody>
      </p:sp>
      <p:sp>
        <p:nvSpPr>
          <p:cNvPr id="46" name="textbox 46"/>
          <p:cNvSpPr/>
          <p:nvPr/>
        </p:nvSpPr>
        <p:spPr>
          <a:xfrm>
            <a:off x="9505315" y="8355330"/>
            <a:ext cx="4369435" cy="10299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200" dirty="0"/>
          </a:p>
          <a:p>
            <a:pPr indent="0" algn="r" rtl="0" eaLnBrk="0" fontAlgn="auto">
              <a:lnSpc>
                <a:spcPct val="100000"/>
              </a:lnSpc>
            </a:pPr>
            <a:r>
              <a:rPr lang="zh-CN" sz="1600" kern="0" spc="6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于不影响现有水工设施及建筑，进行设计拓展欲打造新型水上浮动型商业区、浮动型码头提高区域内交通便利、浮动民宿方便游客休憩。</a:t>
            </a:r>
            <a:endParaRPr lang="zh-CN" sz="1600" kern="0" spc="60" dirty="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textbox 28"/>
          <p:cNvSpPr/>
          <p:nvPr>
            <p:custDataLst>
              <p:tags r:id="rId2"/>
            </p:custDataLst>
          </p:nvPr>
        </p:nvSpPr>
        <p:spPr>
          <a:xfrm>
            <a:off x="699135" y="629920"/>
            <a:ext cx="1793875" cy="488950"/>
          </a:xfrm>
          <a:prstGeom prst="rect">
            <a:avLst/>
          </a:prstGeom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p>
            <a:pPr marL="12700" algn="l" rtl="0" eaLnBrk="0">
              <a:lnSpc>
                <a:spcPct val="97000"/>
              </a:lnSpc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设计定位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"/>
          <p:cNvSpPr/>
          <p:nvPr/>
        </p:nvSpPr>
        <p:spPr>
          <a:xfrm>
            <a:off x="0" y="0"/>
            <a:ext cx="15119604" cy="10692382"/>
          </a:xfrm>
          <a:prstGeom prst="rect">
            <a:avLst/>
          </a:prstGeom>
          <a:solidFill>
            <a:srgbClr val="002060">
              <a:alpha val="34901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5119604" cy="10692383"/>
          </a:xfrm>
          <a:prstGeom prst="rect">
            <a:avLst/>
          </a:prstGeom>
        </p:spPr>
      </p:pic>
      <p:graphicFrame>
        <p:nvGraphicFramePr>
          <p:cNvPr id="54" name="table 54"/>
          <p:cNvGraphicFramePr>
            <a:graphicFrameLocks noGrp="1"/>
          </p:cNvGraphicFramePr>
          <p:nvPr/>
        </p:nvGraphicFramePr>
        <p:xfrm>
          <a:off x="3452113" y="3487420"/>
          <a:ext cx="8257540" cy="559434"/>
        </p:xfrm>
        <a:graphic>
          <a:graphicData uri="http://schemas.openxmlformats.org/drawingml/2006/table">
            <a:tbl>
              <a:tblPr/>
              <a:tblGrid>
                <a:gridCol w="1440180"/>
                <a:gridCol w="1242060"/>
                <a:gridCol w="5575300"/>
              </a:tblGrid>
              <a:tr h="2806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7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6" name="table 56"/>
          <p:cNvGraphicFramePr>
            <a:graphicFrameLocks noGrp="1"/>
          </p:cNvGraphicFramePr>
          <p:nvPr/>
        </p:nvGraphicFramePr>
        <p:xfrm>
          <a:off x="3452113" y="6645148"/>
          <a:ext cx="8257540" cy="559434"/>
        </p:xfrm>
        <a:graphic>
          <a:graphicData uri="http://schemas.openxmlformats.org/drawingml/2006/table">
            <a:tbl>
              <a:tblPr/>
              <a:tblGrid>
                <a:gridCol w="1440180"/>
                <a:gridCol w="1242060"/>
                <a:gridCol w="5575300"/>
              </a:tblGrid>
              <a:tr h="301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8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8" name="rect"/>
          <p:cNvSpPr/>
          <p:nvPr/>
        </p:nvSpPr>
        <p:spPr>
          <a:xfrm>
            <a:off x="12227052" y="4297934"/>
            <a:ext cx="25908" cy="2119376"/>
          </a:xfrm>
          <a:prstGeom prst="rect">
            <a:avLst/>
          </a:prstGeom>
          <a:solidFill>
            <a:srgbClr val="E7E6E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" name="group 2"/>
          <p:cNvGrpSpPr/>
          <p:nvPr/>
        </p:nvGrpSpPr>
        <p:grpSpPr>
          <a:xfrm rot="21600000">
            <a:off x="10858500" y="4676394"/>
            <a:ext cx="2514600" cy="1354073"/>
            <a:chOff x="0" y="0"/>
            <a:chExt cx="2514600" cy="1354073"/>
          </a:xfrm>
        </p:grpSpPr>
        <p:sp>
          <p:nvSpPr>
            <p:cNvPr id="60" name="rect"/>
            <p:cNvSpPr/>
            <p:nvPr/>
          </p:nvSpPr>
          <p:spPr>
            <a:xfrm>
              <a:off x="12954" y="0"/>
              <a:ext cx="2488691" cy="1341120"/>
            </a:xfrm>
            <a:prstGeom prst="rect">
              <a:avLst/>
            </a:prstGeom>
            <a:solidFill>
              <a:srgbClr val="E7E6E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" name="path"/>
            <p:cNvSpPr/>
            <p:nvPr/>
          </p:nvSpPr>
          <p:spPr>
            <a:xfrm>
              <a:off x="0" y="223520"/>
              <a:ext cx="2514600" cy="1130553"/>
            </a:xfrm>
            <a:custGeom>
              <a:avLst/>
              <a:gdLst/>
              <a:ahLst/>
              <a:cxnLst/>
              <a:rect l="0" t="0" r="0" b="0"/>
              <a:pathLst>
                <a:path w="3960" h="1780">
                  <a:moveTo>
                    <a:pt x="3939" y="0"/>
                  </a:moveTo>
                  <a:lnTo>
                    <a:pt x="3939" y="1407"/>
                  </a:lnTo>
                  <a:moveTo>
                    <a:pt x="3587" y="1760"/>
                  </a:moveTo>
                  <a:lnTo>
                    <a:pt x="372" y="1760"/>
                  </a:lnTo>
                  <a:moveTo>
                    <a:pt x="20" y="1407"/>
                  </a:moveTo>
                  <a:lnTo>
                    <a:pt x="20" y="0"/>
                  </a:lnTo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" name="textbox 64"/>
            <p:cNvSpPr/>
            <p:nvPr/>
          </p:nvSpPr>
          <p:spPr>
            <a:xfrm>
              <a:off x="181485" y="336455"/>
              <a:ext cx="2156460" cy="7512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3000"/>
                </a:lnSpc>
              </a:pPr>
              <a:endParaRPr lang="en-US" altLang="en-US" sz="100" dirty="0"/>
            </a:p>
            <a:p>
              <a:pPr marL="775335" indent="-763270" algn="l" rtl="0" eaLnBrk="0">
                <a:lnSpc>
                  <a:spcPct val="99000"/>
                </a:lnSpc>
              </a:pPr>
              <a:r>
                <a:rPr sz="2400" b="1" kern="0" spc="-10" dirty="0">
                  <a:solidFill>
                    <a:srgbClr val="FF960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独特风格的综合</a:t>
              </a:r>
              <a:r>
                <a:rPr sz="2400" b="1" kern="0" spc="30" dirty="0">
                  <a:solidFill>
                    <a:srgbClr val="FF960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400" b="1" kern="0" spc="-20" dirty="0">
                  <a:solidFill>
                    <a:srgbClr val="FF960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乐园</a:t>
              </a:r>
              <a:endParaRPr lang="en-US" altLang="en-US" sz="2400" dirty="0"/>
            </a:p>
          </p:txBody>
        </p:sp>
        <p:sp>
          <p:nvSpPr>
            <p:cNvPr id="66" name="path"/>
            <p:cNvSpPr/>
            <p:nvPr/>
          </p:nvSpPr>
          <p:spPr>
            <a:xfrm>
              <a:off x="2265171" y="1104646"/>
              <a:ext cx="249428" cy="249427"/>
            </a:xfrm>
            <a:custGeom>
              <a:avLst/>
              <a:gdLst/>
              <a:ahLst/>
              <a:cxnLst/>
              <a:rect l="0" t="0" r="0" b="0"/>
              <a:pathLst>
                <a:path w="392" h="392">
                  <a:moveTo>
                    <a:pt x="372" y="20"/>
                  </a:moveTo>
                  <a:cubicBezTo>
                    <a:pt x="372" y="214"/>
                    <a:pt x="214" y="372"/>
                    <a:pt x="20" y="372"/>
                  </a:cubicBezTo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8" name="path"/>
            <p:cNvSpPr/>
            <p:nvPr/>
          </p:nvSpPr>
          <p:spPr>
            <a:xfrm>
              <a:off x="0" y="1104646"/>
              <a:ext cx="249428" cy="249427"/>
            </a:xfrm>
            <a:custGeom>
              <a:avLst/>
              <a:gdLst/>
              <a:ahLst/>
              <a:cxnLst/>
              <a:rect l="0" t="0" r="0" b="0"/>
              <a:pathLst>
                <a:path w="392" h="392">
                  <a:moveTo>
                    <a:pt x="372" y="372"/>
                  </a:moveTo>
                  <a:cubicBezTo>
                    <a:pt x="178" y="372"/>
                    <a:pt x="20" y="214"/>
                    <a:pt x="20" y="20"/>
                  </a:cubicBezTo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rect"/>
          <p:cNvSpPr/>
          <p:nvPr/>
        </p:nvSpPr>
        <p:spPr>
          <a:xfrm>
            <a:off x="2909316" y="4297934"/>
            <a:ext cx="25908" cy="2119376"/>
          </a:xfrm>
          <a:prstGeom prst="rect">
            <a:avLst/>
          </a:prstGeom>
          <a:solidFill>
            <a:srgbClr val="E7E6E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" name="path"/>
          <p:cNvSpPr/>
          <p:nvPr/>
        </p:nvSpPr>
        <p:spPr>
          <a:xfrm>
            <a:off x="1760982" y="4676394"/>
            <a:ext cx="2319527" cy="1341120"/>
          </a:xfrm>
          <a:custGeom>
            <a:avLst/>
            <a:gdLst/>
            <a:ahLst/>
            <a:cxnLst/>
            <a:rect l="0" t="0" r="0" b="0"/>
            <a:pathLst>
              <a:path w="3652" h="2112">
                <a:moveTo>
                  <a:pt x="0" y="352"/>
                </a:moveTo>
                <a:moveTo>
                  <a:pt x="0" y="352"/>
                </a:moveTo>
                <a:cubicBezTo>
                  <a:pt x="0" y="157"/>
                  <a:pt x="157" y="0"/>
                  <a:pt x="351" y="0"/>
                </a:cubicBezTo>
                <a:lnTo>
                  <a:pt x="3300" y="0"/>
                </a:lnTo>
                <a:cubicBezTo>
                  <a:pt x="3495" y="0"/>
                  <a:pt x="3652" y="157"/>
                  <a:pt x="3652" y="352"/>
                </a:cubicBezTo>
                <a:lnTo>
                  <a:pt x="3652" y="1760"/>
                </a:lnTo>
                <a:cubicBezTo>
                  <a:pt x="3652" y="1954"/>
                  <a:pt x="3495" y="2112"/>
                  <a:pt x="3300" y="2112"/>
                </a:cubicBezTo>
                <a:lnTo>
                  <a:pt x="351" y="2112"/>
                </a:lnTo>
                <a:cubicBezTo>
                  <a:pt x="157" y="2112"/>
                  <a:pt x="0" y="1954"/>
                  <a:pt x="0" y="1760"/>
                </a:cubicBezTo>
                <a:lnTo>
                  <a:pt x="0" y="352"/>
                </a:lnTo>
                <a:close/>
              </a:path>
            </a:pathLst>
          </a:custGeom>
          <a:solidFill>
            <a:srgbClr val="E7E6E6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74" name="table 74"/>
          <p:cNvGraphicFramePr>
            <a:graphicFrameLocks noGrp="1"/>
          </p:cNvGraphicFramePr>
          <p:nvPr/>
        </p:nvGraphicFramePr>
        <p:xfrm>
          <a:off x="6937247" y="4913376"/>
          <a:ext cx="3140709" cy="865504"/>
        </p:xfrm>
        <a:graphic>
          <a:graphicData uri="http://schemas.openxmlformats.org/drawingml/2006/table">
            <a:tbl>
              <a:tblPr>
                <a:solidFill>
                  <a:srgbClr val="E7E6E6"/>
                </a:solidFill>
              </a:tblPr>
              <a:tblGrid>
                <a:gridCol w="3140709"/>
              </a:tblGrid>
              <a:tr h="8401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963930" algn="l" rtl="0" eaLnBrk="0">
                        <a:lnSpc>
                          <a:spcPct val="97000"/>
                        </a:lnSpc>
                      </a:pPr>
                      <a:r>
                        <a:rPr sz="2400" b="1" kern="0" spc="-10" dirty="0">
                          <a:solidFill>
                            <a:srgbClr val="FF960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独特景观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76" name="textbox 76"/>
          <p:cNvSpPr/>
          <p:nvPr/>
        </p:nvSpPr>
        <p:spPr>
          <a:xfrm>
            <a:off x="6929627" y="3347466"/>
            <a:ext cx="3141345" cy="8528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marL="210185" algn="l" rtl="0" eaLnBrk="0">
              <a:lnSpc>
                <a:spcPct val="97000"/>
              </a:lnSpc>
              <a:spcBef>
                <a:spcPts val="0"/>
              </a:spcBef>
            </a:pPr>
            <a:r>
              <a:rPr lang="en-US" altLang="zh-CN" sz="2400" b="1" kern="0" spc="-1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sz="2400" b="1" kern="0" spc="-1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商业区</a:t>
            </a:r>
            <a:r>
              <a:rPr lang="zh-CN" sz="2400" b="1" kern="0" spc="-1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小吃街</a:t>
            </a:r>
            <a:endParaRPr lang="zh-CN" sz="2400" b="1" kern="0" spc="-10" dirty="0">
              <a:solidFill>
                <a:srgbClr val="FF960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8" name="path"/>
          <p:cNvSpPr/>
          <p:nvPr/>
        </p:nvSpPr>
        <p:spPr>
          <a:xfrm>
            <a:off x="1748027" y="4899914"/>
            <a:ext cx="2345435" cy="1130553"/>
          </a:xfrm>
          <a:custGeom>
            <a:avLst/>
            <a:gdLst/>
            <a:ahLst/>
            <a:cxnLst/>
            <a:rect l="0" t="0" r="0" b="0"/>
            <a:pathLst>
              <a:path w="3693" h="1780">
                <a:moveTo>
                  <a:pt x="3673" y="0"/>
                </a:moveTo>
                <a:lnTo>
                  <a:pt x="3673" y="1407"/>
                </a:lnTo>
                <a:cubicBezTo>
                  <a:pt x="3673" y="1602"/>
                  <a:pt x="3515" y="1760"/>
                  <a:pt x="3321" y="1760"/>
                </a:cubicBezTo>
                <a:lnTo>
                  <a:pt x="372" y="1760"/>
                </a:lnTo>
                <a:cubicBezTo>
                  <a:pt x="177" y="1760"/>
                  <a:pt x="20" y="1602"/>
                  <a:pt x="20" y="1407"/>
                </a:cubicBezTo>
                <a:lnTo>
                  <a:pt x="20" y="0"/>
                </a:lnTo>
              </a:path>
            </a:pathLst>
          </a:custGeom>
          <a:noFill/>
          <a:ln w="25907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 rot="21600000">
            <a:off x="6950202" y="6505194"/>
            <a:ext cx="3115055" cy="839724"/>
            <a:chOff x="0" y="0"/>
            <a:chExt cx="3115055" cy="839724"/>
          </a:xfrm>
        </p:grpSpPr>
        <p:sp>
          <p:nvSpPr>
            <p:cNvPr id="80" name="rect"/>
            <p:cNvSpPr/>
            <p:nvPr/>
          </p:nvSpPr>
          <p:spPr>
            <a:xfrm>
              <a:off x="0" y="0"/>
              <a:ext cx="3115055" cy="839724"/>
            </a:xfrm>
            <a:prstGeom prst="rect">
              <a:avLst/>
            </a:prstGeom>
            <a:solidFill>
              <a:srgbClr val="E7E6E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2" name="textbox 82"/>
            <p:cNvSpPr/>
            <p:nvPr/>
          </p:nvSpPr>
          <p:spPr>
            <a:xfrm>
              <a:off x="238125" y="269240"/>
              <a:ext cx="2639060" cy="38036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7000"/>
                </a:lnSpc>
              </a:pPr>
              <a:r>
                <a:rPr lang="zh-CN" sz="2400" b="1" kern="0" spc="-20" dirty="0">
                  <a:solidFill>
                    <a:srgbClr val="FF960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航母乐园水上</a:t>
              </a:r>
              <a:r>
                <a:rPr lang="zh-CN" sz="2400" b="1" kern="0" spc="-20" dirty="0">
                  <a:solidFill>
                    <a:srgbClr val="FF960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浮桥</a:t>
              </a:r>
              <a:endParaRPr lang="zh-CN" sz="2400" b="1" kern="0" spc="-2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84" name="textbox 84"/>
          <p:cNvSpPr/>
          <p:nvPr/>
        </p:nvSpPr>
        <p:spPr>
          <a:xfrm>
            <a:off x="2229485" y="5012690"/>
            <a:ext cx="1385570" cy="9232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r>
              <a:rPr sz="2400" b="1" kern="0" spc="-1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项目现状</a:t>
            </a:r>
            <a:endParaRPr lang="en-US" altLang="en-US" sz="2400" dirty="0"/>
          </a:p>
          <a:p>
            <a:pPr marL="320675" indent="-308610" algn="l" rtl="0" eaLnBrk="0">
              <a:lnSpc>
                <a:spcPct val="99000"/>
              </a:lnSpc>
              <a:spcBef>
                <a:spcPts val="75"/>
              </a:spcBef>
            </a:pPr>
            <a:r>
              <a:rPr sz="2400" b="1" kern="0" spc="-2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使用性质</a:t>
            </a:r>
            <a:r>
              <a:rPr sz="2400" b="1" kern="0" spc="4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en-US" sz="2400" dirty="0"/>
          </a:p>
        </p:txBody>
      </p:sp>
      <p:grpSp>
        <p:nvGrpSpPr>
          <p:cNvPr id="6" name="group 6"/>
          <p:cNvGrpSpPr/>
          <p:nvPr/>
        </p:nvGrpSpPr>
        <p:grpSpPr>
          <a:xfrm rot="21600000">
            <a:off x="4879848" y="6492240"/>
            <a:ext cx="1267967" cy="852678"/>
            <a:chOff x="0" y="0"/>
            <a:chExt cx="1267967" cy="852678"/>
          </a:xfrm>
        </p:grpSpPr>
        <p:sp>
          <p:nvSpPr>
            <p:cNvPr id="86" name="rect"/>
            <p:cNvSpPr/>
            <p:nvPr/>
          </p:nvSpPr>
          <p:spPr>
            <a:xfrm>
              <a:off x="12953" y="12953"/>
              <a:ext cx="1242059" cy="839724"/>
            </a:xfrm>
            <a:prstGeom prst="rect">
              <a:avLst/>
            </a:prstGeom>
            <a:solidFill>
              <a:srgbClr val="E7E6E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8" name="path"/>
            <p:cNvSpPr/>
            <p:nvPr/>
          </p:nvSpPr>
          <p:spPr>
            <a:xfrm>
              <a:off x="0" y="0"/>
              <a:ext cx="1267967" cy="165861"/>
            </a:xfrm>
            <a:custGeom>
              <a:avLst/>
              <a:gdLst/>
              <a:ahLst/>
              <a:cxnLst/>
              <a:rect l="0" t="0" r="0" b="0"/>
              <a:pathLst>
                <a:path w="1996" h="261">
                  <a:moveTo>
                    <a:pt x="20" y="240"/>
                  </a:moveTo>
                  <a:cubicBezTo>
                    <a:pt x="20" y="118"/>
                    <a:pt x="118" y="20"/>
                    <a:pt x="240" y="20"/>
                  </a:cubicBezTo>
                  <a:lnTo>
                    <a:pt x="1755" y="20"/>
                  </a:lnTo>
                  <a:cubicBezTo>
                    <a:pt x="1877" y="20"/>
                    <a:pt x="1976" y="118"/>
                    <a:pt x="1976" y="240"/>
                  </a:cubicBezTo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0" name="textbox 90"/>
            <p:cNvSpPr/>
            <p:nvPr/>
          </p:nvSpPr>
          <p:spPr>
            <a:xfrm>
              <a:off x="469213" y="282981"/>
              <a:ext cx="329565" cy="3790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5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7000"/>
                </a:lnSpc>
              </a:pPr>
              <a:r>
                <a:rPr sz="2400" b="1" kern="0" spc="-10" dirty="0">
                  <a:solidFill>
                    <a:srgbClr val="FF960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游</a:t>
              </a:r>
              <a:endParaRPr lang="en-US" altLang="en-US" sz="240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21600000">
            <a:off x="4879848" y="3347466"/>
            <a:ext cx="1267967" cy="852677"/>
            <a:chOff x="0" y="0"/>
            <a:chExt cx="1267967" cy="852677"/>
          </a:xfrm>
        </p:grpSpPr>
        <p:sp>
          <p:nvSpPr>
            <p:cNvPr id="92" name="rect"/>
            <p:cNvSpPr/>
            <p:nvPr/>
          </p:nvSpPr>
          <p:spPr>
            <a:xfrm>
              <a:off x="12953" y="0"/>
              <a:ext cx="1242059" cy="839723"/>
            </a:xfrm>
            <a:prstGeom prst="rect">
              <a:avLst/>
            </a:prstGeom>
            <a:solidFill>
              <a:srgbClr val="E7E6E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4" name="path"/>
            <p:cNvSpPr/>
            <p:nvPr/>
          </p:nvSpPr>
          <p:spPr>
            <a:xfrm>
              <a:off x="0" y="686815"/>
              <a:ext cx="1267967" cy="165861"/>
            </a:xfrm>
            <a:custGeom>
              <a:avLst/>
              <a:gdLst/>
              <a:ahLst/>
              <a:cxnLst/>
              <a:rect l="0" t="0" r="0" b="0"/>
              <a:pathLst>
                <a:path w="1996" h="261">
                  <a:moveTo>
                    <a:pt x="1976" y="20"/>
                  </a:moveTo>
                  <a:cubicBezTo>
                    <a:pt x="1976" y="142"/>
                    <a:pt x="1877" y="240"/>
                    <a:pt x="1755" y="240"/>
                  </a:cubicBezTo>
                  <a:lnTo>
                    <a:pt x="240" y="240"/>
                  </a:lnTo>
                  <a:cubicBezTo>
                    <a:pt x="118" y="240"/>
                    <a:pt x="20" y="142"/>
                    <a:pt x="20" y="20"/>
                  </a:cubicBezTo>
                </a:path>
              </a:pathLst>
            </a:custGeom>
            <a:noFill/>
            <a:ln w="25907" cap="flat">
              <a:solidFill>
                <a:srgbClr val="FFFFFF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96" name="textbox 96"/>
            <p:cNvSpPr/>
            <p:nvPr/>
          </p:nvSpPr>
          <p:spPr>
            <a:xfrm>
              <a:off x="486605" y="258414"/>
              <a:ext cx="312420" cy="35750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5000"/>
                </a:lnSpc>
              </a:pPr>
              <a:endParaRPr lang="en-US" altLang="en-US" sz="100" dirty="0"/>
            </a:p>
            <a:p>
              <a:pPr algn="r" rtl="0" eaLnBrk="0">
                <a:lnSpc>
                  <a:spcPct val="91000"/>
                </a:lnSpc>
              </a:pPr>
              <a:r>
                <a:rPr sz="2400" b="1" kern="0" spc="-160" dirty="0">
                  <a:solidFill>
                    <a:srgbClr val="FF960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吃</a:t>
              </a:r>
              <a:endParaRPr lang="en-US" altLang="en-US" sz="2400" dirty="0"/>
            </a:p>
          </p:txBody>
        </p:sp>
      </p:grpSp>
      <p:sp>
        <p:nvSpPr>
          <p:cNvPr id="98" name="path"/>
          <p:cNvSpPr/>
          <p:nvPr/>
        </p:nvSpPr>
        <p:spPr>
          <a:xfrm>
            <a:off x="10858500" y="4663440"/>
            <a:ext cx="2514600" cy="249427"/>
          </a:xfrm>
          <a:custGeom>
            <a:avLst/>
            <a:gdLst/>
            <a:ahLst/>
            <a:cxnLst/>
            <a:rect l="0" t="0" r="0" b="0"/>
            <a:pathLst>
              <a:path w="3960" h="392">
                <a:moveTo>
                  <a:pt x="20" y="372"/>
                </a:moveTo>
                <a:cubicBezTo>
                  <a:pt x="20" y="178"/>
                  <a:pt x="178" y="20"/>
                  <a:pt x="372" y="20"/>
                </a:cubicBezTo>
                <a:lnTo>
                  <a:pt x="3587" y="20"/>
                </a:lnTo>
                <a:cubicBezTo>
                  <a:pt x="3781" y="20"/>
                  <a:pt x="3939" y="178"/>
                  <a:pt x="3939" y="372"/>
                </a:cubicBezTo>
              </a:path>
            </a:pathLst>
          </a:custGeom>
          <a:noFill/>
          <a:ln w="25907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0" name="path"/>
          <p:cNvSpPr/>
          <p:nvPr/>
        </p:nvSpPr>
        <p:spPr>
          <a:xfrm>
            <a:off x="1748027" y="4663440"/>
            <a:ext cx="2345435" cy="249427"/>
          </a:xfrm>
          <a:custGeom>
            <a:avLst/>
            <a:gdLst/>
            <a:ahLst/>
            <a:cxnLst/>
            <a:rect l="0" t="0" r="0" b="0"/>
            <a:pathLst>
              <a:path w="3693" h="392">
                <a:moveTo>
                  <a:pt x="20" y="372"/>
                </a:moveTo>
                <a:cubicBezTo>
                  <a:pt x="20" y="178"/>
                  <a:pt x="177" y="20"/>
                  <a:pt x="372" y="20"/>
                </a:cubicBezTo>
                <a:lnTo>
                  <a:pt x="3321" y="20"/>
                </a:lnTo>
                <a:cubicBezTo>
                  <a:pt x="3515" y="20"/>
                  <a:pt x="3673" y="178"/>
                  <a:pt x="3673" y="372"/>
                </a:cubicBezTo>
              </a:path>
            </a:pathLst>
          </a:custGeom>
          <a:noFill/>
          <a:ln w="25907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" name="path"/>
          <p:cNvSpPr/>
          <p:nvPr/>
        </p:nvSpPr>
        <p:spPr>
          <a:xfrm>
            <a:off x="6929627" y="3334512"/>
            <a:ext cx="3140964" cy="165861"/>
          </a:xfrm>
          <a:custGeom>
            <a:avLst/>
            <a:gdLst/>
            <a:ahLst/>
            <a:cxnLst/>
            <a:rect l="0" t="0" r="0" b="0"/>
            <a:pathLst>
              <a:path w="4946" h="261">
                <a:moveTo>
                  <a:pt x="20" y="240"/>
                </a:moveTo>
                <a:cubicBezTo>
                  <a:pt x="20" y="118"/>
                  <a:pt x="119" y="20"/>
                  <a:pt x="240" y="20"/>
                </a:cubicBezTo>
                <a:lnTo>
                  <a:pt x="4705" y="20"/>
                </a:lnTo>
                <a:cubicBezTo>
                  <a:pt x="4827" y="20"/>
                  <a:pt x="4926" y="118"/>
                  <a:pt x="4926" y="240"/>
                </a:cubicBezTo>
              </a:path>
            </a:pathLst>
          </a:custGeom>
          <a:noFill/>
          <a:ln w="25907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4" name="path"/>
          <p:cNvSpPr/>
          <p:nvPr/>
        </p:nvSpPr>
        <p:spPr>
          <a:xfrm>
            <a:off x="6937247" y="7192010"/>
            <a:ext cx="3140964" cy="165861"/>
          </a:xfrm>
          <a:custGeom>
            <a:avLst/>
            <a:gdLst/>
            <a:ahLst/>
            <a:cxnLst/>
            <a:rect l="0" t="0" r="0" b="0"/>
            <a:pathLst>
              <a:path w="4946" h="261">
                <a:moveTo>
                  <a:pt x="4925" y="20"/>
                </a:moveTo>
                <a:cubicBezTo>
                  <a:pt x="4925" y="142"/>
                  <a:pt x="4827" y="240"/>
                  <a:pt x="4705" y="240"/>
                </a:cubicBezTo>
                <a:lnTo>
                  <a:pt x="240" y="240"/>
                </a:lnTo>
                <a:cubicBezTo>
                  <a:pt x="119" y="240"/>
                  <a:pt x="20" y="142"/>
                  <a:pt x="20" y="20"/>
                </a:cubicBezTo>
              </a:path>
            </a:pathLst>
          </a:custGeom>
          <a:noFill/>
          <a:ln w="25907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6" name="textbox 106"/>
          <p:cNvSpPr/>
          <p:nvPr/>
        </p:nvSpPr>
        <p:spPr>
          <a:xfrm>
            <a:off x="7732318" y="3434233"/>
            <a:ext cx="1494155" cy="380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790"/>
              </a:lnSpc>
            </a:pPr>
            <a:r>
              <a:rPr sz="2300" b="1" kern="0" spc="-17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主要业态：</a:t>
            </a:r>
            <a:endParaRPr lang="en-US" altLang="en-US" sz="2300" dirty="0"/>
          </a:p>
        </p:txBody>
      </p:sp>
      <p:sp>
        <p:nvSpPr>
          <p:cNvPr id="108" name="path"/>
          <p:cNvSpPr/>
          <p:nvPr/>
        </p:nvSpPr>
        <p:spPr>
          <a:xfrm>
            <a:off x="11697207" y="3755135"/>
            <a:ext cx="555752" cy="555752"/>
          </a:xfrm>
          <a:custGeom>
            <a:avLst/>
            <a:gdLst/>
            <a:ahLst/>
            <a:cxnLst/>
            <a:rect l="0" t="0" r="0" b="0"/>
            <a:pathLst>
              <a:path w="875" h="875">
                <a:moveTo>
                  <a:pt x="20" y="20"/>
                </a:moveTo>
                <a:cubicBezTo>
                  <a:pt x="481" y="20"/>
                  <a:pt x="854" y="394"/>
                  <a:pt x="854" y="854"/>
                </a:cubicBezTo>
              </a:path>
            </a:pathLst>
          </a:custGeom>
          <a:noFill/>
          <a:ln w="25907" cap="flat">
            <a:solidFill>
              <a:srgbClr val="E7E6E6">
                <a:alpha val="100000"/>
              </a:srgbClr>
            </a:solidFill>
            <a:prstDash val="dash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0" name="path"/>
          <p:cNvSpPr/>
          <p:nvPr/>
        </p:nvSpPr>
        <p:spPr>
          <a:xfrm>
            <a:off x="11697207" y="6404356"/>
            <a:ext cx="555752" cy="555751"/>
          </a:xfrm>
          <a:custGeom>
            <a:avLst/>
            <a:gdLst/>
            <a:ahLst/>
            <a:cxnLst/>
            <a:rect l="0" t="0" r="0" b="0"/>
            <a:pathLst>
              <a:path w="875" h="875">
                <a:moveTo>
                  <a:pt x="854" y="20"/>
                </a:moveTo>
                <a:cubicBezTo>
                  <a:pt x="854" y="481"/>
                  <a:pt x="481" y="854"/>
                  <a:pt x="20" y="854"/>
                </a:cubicBezTo>
              </a:path>
            </a:pathLst>
          </a:custGeom>
          <a:noFill/>
          <a:ln w="25907" cap="flat">
            <a:solidFill>
              <a:srgbClr val="E7E6E6">
                <a:alpha val="100000"/>
              </a:srgbClr>
            </a:solidFill>
            <a:prstDash val="dash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" name="path"/>
          <p:cNvSpPr/>
          <p:nvPr/>
        </p:nvSpPr>
        <p:spPr>
          <a:xfrm>
            <a:off x="2909316" y="3755135"/>
            <a:ext cx="555751" cy="555752"/>
          </a:xfrm>
          <a:custGeom>
            <a:avLst/>
            <a:gdLst/>
            <a:ahLst/>
            <a:cxnLst/>
            <a:rect l="0" t="0" r="0" b="0"/>
            <a:pathLst>
              <a:path w="875" h="875">
                <a:moveTo>
                  <a:pt x="20" y="854"/>
                </a:moveTo>
                <a:cubicBezTo>
                  <a:pt x="20" y="394"/>
                  <a:pt x="393" y="20"/>
                  <a:pt x="854" y="20"/>
                </a:cubicBezTo>
              </a:path>
            </a:pathLst>
          </a:custGeom>
          <a:noFill/>
          <a:ln w="25907" cap="flat">
            <a:solidFill>
              <a:srgbClr val="E7E6E6">
                <a:alpha val="100000"/>
              </a:srgbClr>
            </a:solidFill>
            <a:prstDash val="dash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4" name="path"/>
          <p:cNvSpPr/>
          <p:nvPr/>
        </p:nvSpPr>
        <p:spPr>
          <a:xfrm>
            <a:off x="2909316" y="6404356"/>
            <a:ext cx="555751" cy="555751"/>
          </a:xfrm>
          <a:custGeom>
            <a:avLst/>
            <a:gdLst/>
            <a:ahLst/>
            <a:cxnLst/>
            <a:rect l="0" t="0" r="0" b="0"/>
            <a:pathLst>
              <a:path w="875" h="875">
                <a:moveTo>
                  <a:pt x="854" y="854"/>
                </a:moveTo>
                <a:cubicBezTo>
                  <a:pt x="393" y="854"/>
                  <a:pt x="20" y="481"/>
                  <a:pt x="20" y="20"/>
                </a:cubicBezTo>
              </a:path>
            </a:pathLst>
          </a:custGeom>
          <a:noFill/>
          <a:ln w="25907" cap="flat">
            <a:solidFill>
              <a:srgbClr val="E7E6E6">
                <a:alpha val="100000"/>
              </a:srgbClr>
            </a:solidFill>
            <a:prstDash val="dash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" name="path"/>
          <p:cNvSpPr/>
          <p:nvPr/>
        </p:nvSpPr>
        <p:spPr>
          <a:xfrm>
            <a:off x="4879848" y="3334512"/>
            <a:ext cx="1267967" cy="165861"/>
          </a:xfrm>
          <a:custGeom>
            <a:avLst/>
            <a:gdLst/>
            <a:ahLst/>
            <a:cxnLst/>
            <a:rect l="0" t="0" r="0" b="0"/>
            <a:pathLst>
              <a:path w="1996" h="261">
                <a:moveTo>
                  <a:pt x="20" y="240"/>
                </a:moveTo>
                <a:cubicBezTo>
                  <a:pt x="20" y="118"/>
                  <a:pt x="118" y="20"/>
                  <a:pt x="240" y="20"/>
                </a:cubicBezTo>
                <a:lnTo>
                  <a:pt x="1755" y="20"/>
                </a:lnTo>
                <a:cubicBezTo>
                  <a:pt x="1877" y="20"/>
                  <a:pt x="1976" y="118"/>
                  <a:pt x="1976" y="240"/>
                </a:cubicBezTo>
              </a:path>
            </a:pathLst>
          </a:custGeom>
          <a:noFill/>
          <a:ln w="25907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8" name="path"/>
          <p:cNvSpPr/>
          <p:nvPr/>
        </p:nvSpPr>
        <p:spPr>
          <a:xfrm>
            <a:off x="4879848" y="7192010"/>
            <a:ext cx="1267967" cy="165861"/>
          </a:xfrm>
          <a:custGeom>
            <a:avLst/>
            <a:gdLst/>
            <a:ahLst/>
            <a:cxnLst/>
            <a:rect l="0" t="0" r="0" b="0"/>
            <a:pathLst>
              <a:path w="1996" h="261">
                <a:moveTo>
                  <a:pt x="1976" y="20"/>
                </a:moveTo>
                <a:cubicBezTo>
                  <a:pt x="1976" y="142"/>
                  <a:pt x="1877" y="240"/>
                  <a:pt x="1755" y="240"/>
                </a:cubicBezTo>
                <a:lnTo>
                  <a:pt x="240" y="240"/>
                </a:lnTo>
                <a:cubicBezTo>
                  <a:pt x="118" y="240"/>
                  <a:pt x="20" y="142"/>
                  <a:pt x="20" y="20"/>
                </a:cubicBezTo>
              </a:path>
            </a:pathLst>
          </a:custGeom>
          <a:noFill/>
          <a:ln w="25907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10852403" y="6790945"/>
            <a:ext cx="312420" cy="312419"/>
            <a:chOff x="0" y="0"/>
            <a:chExt cx="312420" cy="312419"/>
          </a:xfrm>
        </p:grpSpPr>
        <p:sp>
          <p:nvSpPr>
            <p:cNvPr id="122" name="path"/>
            <p:cNvSpPr/>
            <p:nvPr/>
          </p:nvSpPr>
          <p:spPr>
            <a:xfrm>
              <a:off x="12954" y="12953"/>
              <a:ext cx="286511" cy="286511"/>
            </a:xfrm>
            <a:custGeom>
              <a:avLst/>
              <a:gdLst/>
              <a:ahLst/>
              <a:cxnLst/>
              <a:rect l="0" t="0" r="0" b="0"/>
              <a:pathLst>
                <a:path w="451" h="451">
                  <a:moveTo>
                    <a:pt x="0" y="0"/>
                  </a:moveTo>
                  <a:lnTo>
                    <a:pt x="225" y="0"/>
                  </a:lnTo>
                  <a:lnTo>
                    <a:pt x="451" y="225"/>
                  </a:lnTo>
                  <a:lnTo>
                    <a:pt x="225" y="451"/>
                  </a:lnTo>
                  <a:lnTo>
                    <a:pt x="0" y="451"/>
                  </a:lnTo>
                  <a:lnTo>
                    <a:pt x="225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60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4" name="path"/>
            <p:cNvSpPr/>
            <p:nvPr/>
          </p:nvSpPr>
          <p:spPr>
            <a:xfrm>
              <a:off x="0" y="0"/>
              <a:ext cx="312420" cy="312419"/>
            </a:xfrm>
            <a:custGeom>
              <a:avLst/>
              <a:gdLst/>
              <a:ahLst/>
              <a:cxnLst/>
              <a:rect l="0" t="0" r="0" b="0"/>
              <a:pathLst>
                <a:path w="492" h="491">
                  <a:moveTo>
                    <a:pt x="20" y="20"/>
                  </a:moveTo>
                  <a:lnTo>
                    <a:pt x="246" y="20"/>
                  </a:lnTo>
                  <a:lnTo>
                    <a:pt x="471" y="245"/>
                  </a:lnTo>
                  <a:lnTo>
                    <a:pt x="246" y="471"/>
                  </a:lnTo>
                  <a:lnTo>
                    <a:pt x="20" y="471"/>
                  </a:lnTo>
                  <a:lnTo>
                    <a:pt x="246" y="245"/>
                  </a:lnTo>
                  <a:lnTo>
                    <a:pt x="20" y="20"/>
                  </a:lnTo>
                  <a:close/>
                </a:path>
              </a:pathLst>
            </a:custGeom>
            <a:noFill/>
            <a:ln w="25907" cap="flat">
              <a:solidFill>
                <a:srgbClr val="E7E6E6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26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64652" y="4401312"/>
            <a:ext cx="312419" cy="31241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4069079" y="6790945"/>
            <a:ext cx="312419" cy="312419"/>
            <a:chOff x="0" y="0"/>
            <a:chExt cx="312419" cy="312419"/>
          </a:xfrm>
        </p:grpSpPr>
        <p:sp>
          <p:nvSpPr>
            <p:cNvPr id="128" name="path"/>
            <p:cNvSpPr/>
            <p:nvPr/>
          </p:nvSpPr>
          <p:spPr>
            <a:xfrm>
              <a:off x="12953" y="12953"/>
              <a:ext cx="286511" cy="286511"/>
            </a:xfrm>
            <a:custGeom>
              <a:avLst/>
              <a:gdLst/>
              <a:ahLst/>
              <a:cxnLst/>
              <a:rect l="0" t="0" r="0" b="0"/>
              <a:pathLst>
                <a:path w="451" h="451">
                  <a:moveTo>
                    <a:pt x="0" y="0"/>
                  </a:moveTo>
                  <a:lnTo>
                    <a:pt x="225" y="0"/>
                  </a:lnTo>
                  <a:lnTo>
                    <a:pt x="451" y="225"/>
                  </a:lnTo>
                  <a:lnTo>
                    <a:pt x="225" y="451"/>
                  </a:lnTo>
                  <a:lnTo>
                    <a:pt x="0" y="451"/>
                  </a:lnTo>
                  <a:lnTo>
                    <a:pt x="225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60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0" name="path"/>
            <p:cNvSpPr/>
            <p:nvPr/>
          </p:nvSpPr>
          <p:spPr>
            <a:xfrm>
              <a:off x="0" y="0"/>
              <a:ext cx="312419" cy="312419"/>
            </a:xfrm>
            <a:custGeom>
              <a:avLst/>
              <a:gdLst/>
              <a:ahLst/>
              <a:cxnLst/>
              <a:rect l="0" t="0" r="0" b="0"/>
              <a:pathLst>
                <a:path w="491" h="491">
                  <a:moveTo>
                    <a:pt x="20" y="20"/>
                  </a:moveTo>
                  <a:lnTo>
                    <a:pt x="246" y="20"/>
                  </a:lnTo>
                  <a:lnTo>
                    <a:pt x="471" y="245"/>
                  </a:lnTo>
                  <a:lnTo>
                    <a:pt x="246" y="471"/>
                  </a:lnTo>
                  <a:lnTo>
                    <a:pt x="20" y="471"/>
                  </a:lnTo>
                  <a:lnTo>
                    <a:pt x="246" y="245"/>
                  </a:lnTo>
                  <a:lnTo>
                    <a:pt x="20" y="20"/>
                  </a:lnTo>
                  <a:close/>
                </a:path>
              </a:pathLst>
            </a:custGeom>
            <a:noFill/>
            <a:ln w="25907" cap="flat">
              <a:solidFill>
                <a:srgbClr val="E7E6E6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21600000">
            <a:off x="6335267" y="6790945"/>
            <a:ext cx="310896" cy="312419"/>
            <a:chOff x="0" y="0"/>
            <a:chExt cx="310896" cy="312419"/>
          </a:xfrm>
        </p:grpSpPr>
        <p:sp>
          <p:nvSpPr>
            <p:cNvPr id="132" name="path"/>
            <p:cNvSpPr/>
            <p:nvPr/>
          </p:nvSpPr>
          <p:spPr>
            <a:xfrm>
              <a:off x="12953" y="12953"/>
              <a:ext cx="284988" cy="286511"/>
            </a:xfrm>
            <a:custGeom>
              <a:avLst/>
              <a:gdLst/>
              <a:ahLst/>
              <a:cxnLst/>
              <a:rect l="0" t="0" r="0" b="0"/>
              <a:pathLst>
                <a:path w="448" h="451">
                  <a:moveTo>
                    <a:pt x="0" y="0"/>
                  </a:moveTo>
                  <a:lnTo>
                    <a:pt x="224" y="0"/>
                  </a:lnTo>
                  <a:lnTo>
                    <a:pt x="448" y="225"/>
                  </a:lnTo>
                  <a:lnTo>
                    <a:pt x="224" y="451"/>
                  </a:lnTo>
                  <a:lnTo>
                    <a:pt x="0" y="451"/>
                  </a:lnTo>
                  <a:lnTo>
                    <a:pt x="224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60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4" name="path"/>
            <p:cNvSpPr/>
            <p:nvPr/>
          </p:nvSpPr>
          <p:spPr>
            <a:xfrm>
              <a:off x="0" y="0"/>
              <a:ext cx="310896" cy="312419"/>
            </a:xfrm>
            <a:custGeom>
              <a:avLst/>
              <a:gdLst/>
              <a:ahLst/>
              <a:cxnLst/>
              <a:rect l="0" t="0" r="0" b="0"/>
              <a:pathLst>
                <a:path w="489" h="491">
                  <a:moveTo>
                    <a:pt x="20" y="20"/>
                  </a:moveTo>
                  <a:lnTo>
                    <a:pt x="244" y="20"/>
                  </a:lnTo>
                  <a:lnTo>
                    <a:pt x="469" y="245"/>
                  </a:lnTo>
                  <a:lnTo>
                    <a:pt x="244" y="471"/>
                  </a:lnTo>
                  <a:lnTo>
                    <a:pt x="20" y="471"/>
                  </a:lnTo>
                  <a:lnTo>
                    <a:pt x="244" y="245"/>
                  </a:lnTo>
                  <a:lnTo>
                    <a:pt x="20" y="20"/>
                  </a:lnTo>
                  <a:close/>
                </a:path>
              </a:pathLst>
            </a:custGeom>
            <a:noFill/>
            <a:ln w="25907" cap="flat">
              <a:solidFill>
                <a:srgbClr val="E7E6E6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36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264652" y="5980176"/>
            <a:ext cx="312419" cy="31089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6332220" y="3613404"/>
            <a:ext cx="310896" cy="310896"/>
            <a:chOff x="0" y="0"/>
            <a:chExt cx="310896" cy="310896"/>
          </a:xfrm>
        </p:grpSpPr>
        <p:sp>
          <p:nvSpPr>
            <p:cNvPr id="138" name="path"/>
            <p:cNvSpPr/>
            <p:nvPr/>
          </p:nvSpPr>
          <p:spPr>
            <a:xfrm>
              <a:off x="12953" y="12954"/>
              <a:ext cx="284988" cy="284988"/>
            </a:xfrm>
            <a:custGeom>
              <a:avLst/>
              <a:gdLst/>
              <a:ahLst/>
              <a:cxnLst/>
              <a:rect l="0" t="0" r="0" b="0"/>
              <a:pathLst>
                <a:path w="448" h="448">
                  <a:moveTo>
                    <a:pt x="0" y="0"/>
                  </a:moveTo>
                  <a:lnTo>
                    <a:pt x="224" y="0"/>
                  </a:lnTo>
                  <a:lnTo>
                    <a:pt x="448" y="224"/>
                  </a:lnTo>
                  <a:lnTo>
                    <a:pt x="224" y="448"/>
                  </a:lnTo>
                  <a:lnTo>
                    <a:pt x="0" y="448"/>
                  </a:lnTo>
                  <a:lnTo>
                    <a:pt x="224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60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0" name="path"/>
            <p:cNvSpPr/>
            <p:nvPr/>
          </p:nvSpPr>
          <p:spPr>
            <a:xfrm>
              <a:off x="0" y="0"/>
              <a:ext cx="310896" cy="310896"/>
            </a:xfrm>
            <a:custGeom>
              <a:avLst/>
              <a:gdLst/>
              <a:ahLst/>
              <a:cxnLst/>
              <a:rect l="0" t="0" r="0" b="0"/>
              <a:pathLst>
                <a:path w="489" h="489">
                  <a:moveTo>
                    <a:pt x="20" y="20"/>
                  </a:moveTo>
                  <a:lnTo>
                    <a:pt x="244" y="20"/>
                  </a:lnTo>
                  <a:lnTo>
                    <a:pt x="469" y="244"/>
                  </a:lnTo>
                  <a:lnTo>
                    <a:pt x="244" y="469"/>
                  </a:lnTo>
                  <a:lnTo>
                    <a:pt x="20" y="469"/>
                  </a:lnTo>
                  <a:lnTo>
                    <a:pt x="244" y="244"/>
                  </a:lnTo>
                  <a:lnTo>
                    <a:pt x="20" y="20"/>
                  </a:lnTo>
                  <a:close/>
                </a:path>
              </a:pathLst>
            </a:custGeom>
            <a:noFill/>
            <a:ln w="25907" cap="flat">
              <a:solidFill>
                <a:srgbClr val="E7E6E6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21600000">
            <a:off x="4067555" y="3613404"/>
            <a:ext cx="310896" cy="310896"/>
            <a:chOff x="0" y="0"/>
            <a:chExt cx="310896" cy="310896"/>
          </a:xfrm>
        </p:grpSpPr>
        <p:sp>
          <p:nvSpPr>
            <p:cNvPr id="142" name="path"/>
            <p:cNvSpPr/>
            <p:nvPr/>
          </p:nvSpPr>
          <p:spPr>
            <a:xfrm>
              <a:off x="12953" y="12954"/>
              <a:ext cx="284988" cy="284988"/>
            </a:xfrm>
            <a:custGeom>
              <a:avLst/>
              <a:gdLst/>
              <a:ahLst/>
              <a:cxnLst/>
              <a:rect l="0" t="0" r="0" b="0"/>
              <a:pathLst>
                <a:path w="448" h="448">
                  <a:moveTo>
                    <a:pt x="0" y="0"/>
                  </a:moveTo>
                  <a:lnTo>
                    <a:pt x="224" y="0"/>
                  </a:lnTo>
                  <a:lnTo>
                    <a:pt x="448" y="224"/>
                  </a:lnTo>
                  <a:lnTo>
                    <a:pt x="224" y="448"/>
                  </a:lnTo>
                  <a:lnTo>
                    <a:pt x="0" y="448"/>
                  </a:lnTo>
                  <a:lnTo>
                    <a:pt x="224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60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4" name="path"/>
            <p:cNvSpPr/>
            <p:nvPr/>
          </p:nvSpPr>
          <p:spPr>
            <a:xfrm>
              <a:off x="0" y="0"/>
              <a:ext cx="310896" cy="310896"/>
            </a:xfrm>
            <a:custGeom>
              <a:avLst/>
              <a:gdLst/>
              <a:ahLst/>
              <a:cxnLst/>
              <a:rect l="0" t="0" r="0" b="0"/>
              <a:pathLst>
                <a:path w="489" h="489">
                  <a:moveTo>
                    <a:pt x="20" y="20"/>
                  </a:moveTo>
                  <a:lnTo>
                    <a:pt x="244" y="20"/>
                  </a:lnTo>
                  <a:lnTo>
                    <a:pt x="469" y="244"/>
                  </a:lnTo>
                  <a:lnTo>
                    <a:pt x="244" y="469"/>
                  </a:lnTo>
                  <a:lnTo>
                    <a:pt x="20" y="469"/>
                  </a:lnTo>
                  <a:lnTo>
                    <a:pt x="244" y="244"/>
                  </a:lnTo>
                  <a:lnTo>
                    <a:pt x="20" y="20"/>
                  </a:lnTo>
                  <a:close/>
                </a:path>
              </a:pathLst>
            </a:custGeom>
            <a:noFill/>
            <a:ln w="25907" cap="flat">
              <a:solidFill>
                <a:srgbClr val="E7E6E6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21600000">
            <a:off x="10850880" y="3613404"/>
            <a:ext cx="310895" cy="310896"/>
            <a:chOff x="0" y="0"/>
            <a:chExt cx="310895" cy="310896"/>
          </a:xfrm>
        </p:grpSpPr>
        <p:sp>
          <p:nvSpPr>
            <p:cNvPr id="146" name="path"/>
            <p:cNvSpPr/>
            <p:nvPr/>
          </p:nvSpPr>
          <p:spPr>
            <a:xfrm>
              <a:off x="12954" y="12954"/>
              <a:ext cx="284987" cy="284988"/>
            </a:xfrm>
            <a:custGeom>
              <a:avLst/>
              <a:gdLst/>
              <a:ahLst/>
              <a:cxnLst/>
              <a:rect l="0" t="0" r="0" b="0"/>
              <a:pathLst>
                <a:path w="448" h="448">
                  <a:moveTo>
                    <a:pt x="0" y="0"/>
                  </a:moveTo>
                  <a:lnTo>
                    <a:pt x="224" y="0"/>
                  </a:lnTo>
                  <a:lnTo>
                    <a:pt x="448" y="224"/>
                  </a:lnTo>
                  <a:lnTo>
                    <a:pt x="224" y="448"/>
                  </a:lnTo>
                  <a:lnTo>
                    <a:pt x="0" y="448"/>
                  </a:lnTo>
                  <a:lnTo>
                    <a:pt x="224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60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8" name="path"/>
            <p:cNvSpPr/>
            <p:nvPr/>
          </p:nvSpPr>
          <p:spPr>
            <a:xfrm>
              <a:off x="0" y="0"/>
              <a:ext cx="310895" cy="310896"/>
            </a:xfrm>
            <a:custGeom>
              <a:avLst/>
              <a:gdLst/>
              <a:ahLst/>
              <a:cxnLst/>
              <a:rect l="0" t="0" r="0" b="0"/>
              <a:pathLst>
                <a:path w="489" h="489">
                  <a:moveTo>
                    <a:pt x="20" y="20"/>
                  </a:moveTo>
                  <a:lnTo>
                    <a:pt x="244" y="20"/>
                  </a:lnTo>
                  <a:lnTo>
                    <a:pt x="469" y="244"/>
                  </a:lnTo>
                  <a:lnTo>
                    <a:pt x="244" y="469"/>
                  </a:lnTo>
                  <a:lnTo>
                    <a:pt x="20" y="469"/>
                  </a:lnTo>
                  <a:lnTo>
                    <a:pt x="244" y="244"/>
                  </a:lnTo>
                  <a:lnTo>
                    <a:pt x="20" y="20"/>
                  </a:lnTo>
                  <a:close/>
                </a:path>
              </a:pathLst>
            </a:custGeom>
            <a:noFill/>
            <a:ln w="25907" cap="flat">
              <a:solidFill>
                <a:srgbClr val="E7E6E6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8"/>
          <p:cNvSpPr/>
          <p:nvPr>
            <p:custDataLst>
              <p:tags r:id="rId4"/>
            </p:custDataLst>
          </p:nvPr>
        </p:nvSpPr>
        <p:spPr>
          <a:xfrm>
            <a:off x="699135" y="629920"/>
            <a:ext cx="1793875" cy="488950"/>
          </a:xfrm>
          <a:prstGeom prst="rect">
            <a:avLst/>
          </a:prstGeom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p>
            <a:pPr marL="12700" algn="l" rtl="0" eaLnBrk="0">
              <a:lnSpc>
                <a:spcPct val="97000"/>
              </a:lnSpc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设计定位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"/>
          <p:cNvSpPr/>
          <p:nvPr/>
        </p:nvSpPr>
        <p:spPr>
          <a:xfrm>
            <a:off x="0" y="0"/>
            <a:ext cx="15119604" cy="10692382"/>
          </a:xfrm>
          <a:prstGeom prst="rect">
            <a:avLst/>
          </a:prstGeom>
          <a:solidFill>
            <a:srgbClr val="EEF0DF"/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" name="textbox 14"/>
          <p:cNvSpPr/>
          <p:nvPr/>
        </p:nvSpPr>
        <p:spPr>
          <a:xfrm>
            <a:off x="10975714" y="5174246"/>
            <a:ext cx="3827779" cy="422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3200" kern="0" spc="70" dirty="0">
                <a:ln w="11634" cap="flat" cmpd="sng">
                  <a:solidFill>
                    <a:srgbClr val="FF960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3200" kern="0" spc="250" dirty="0"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sz="3200" kern="0" spc="70" dirty="0">
                <a:ln w="11634" cap="flat" cmpd="sng">
                  <a:solidFill>
                    <a:srgbClr val="FF960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960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CONCEPT</a:t>
            </a:r>
            <a:endParaRPr lang="en-US" altLang="en-US" sz="3200" dirty="0"/>
          </a:p>
        </p:txBody>
      </p:sp>
      <p:sp>
        <p:nvSpPr>
          <p:cNvPr id="16" name="textbox 16"/>
          <p:cNvSpPr/>
          <p:nvPr/>
        </p:nvSpPr>
        <p:spPr>
          <a:xfrm>
            <a:off x="12830044" y="4462437"/>
            <a:ext cx="1993900" cy="618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3900" b="1" kern="0" spc="-30" dirty="0">
                <a:solidFill>
                  <a:srgbClr val="FF960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设计定位</a:t>
            </a:r>
            <a:endParaRPr lang="en-US" altLang="en-US" sz="3900" dirty="0"/>
          </a:p>
        </p:txBody>
      </p:sp>
      <p:sp>
        <p:nvSpPr>
          <p:cNvPr id="18" name="textbox 18"/>
          <p:cNvSpPr/>
          <p:nvPr/>
        </p:nvSpPr>
        <p:spPr>
          <a:xfrm>
            <a:off x="11049805" y="3942322"/>
            <a:ext cx="745490" cy="1381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1000"/>
              </a:lnSpc>
            </a:pPr>
            <a:endParaRPr lang="en-US" altLang="en-US" sz="100" dirty="0"/>
          </a:p>
          <a:p>
            <a:pPr algn="r" rtl="0" eaLnBrk="0">
              <a:lnSpc>
                <a:spcPct val="82000"/>
              </a:lnSpc>
            </a:pPr>
            <a:r>
              <a:rPr lang="en-US" sz="10900" kern="0" spc="-540" dirty="0">
                <a:ln w="41723" cap="flat" cmpd="sng">
                  <a:solidFill>
                    <a:srgbClr val="FF960F">
                      <a:alpha val="100000"/>
                    </a:srgbClr>
                  </a:solidFill>
                  <a:prstDash val="solid"/>
                  <a:miter lim="10"/>
                </a:ln>
                <a:solidFill>
                  <a:srgbClr val="FF960F">
                    <a:alpha val="100000"/>
                  </a:srgbClr>
                </a:solidFill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2</a:t>
            </a:r>
            <a:endParaRPr lang="en-US" sz="10900" kern="0" spc="-540" dirty="0">
              <a:ln w="41723" cap="flat" cmpd="sng">
                <a:solidFill>
                  <a:srgbClr val="FF960F">
                    <a:alpha val="100000"/>
                  </a:srgbClr>
                </a:solidFill>
                <a:prstDash val="solid"/>
                <a:miter lim="10"/>
              </a:ln>
              <a:solidFill>
                <a:srgbClr val="FF960F">
                  <a:alpha val="100000"/>
                </a:srgbClr>
              </a:solidFill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  <p:pic>
        <p:nvPicPr>
          <p:cNvPr id="3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0488"/>
          <a:stretch>
            <a:fillRect/>
          </a:stretch>
        </p:blipFill>
        <p:spPr>
          <a:xfrm>
            <a:off x="0" y="0"/>
            <a:ext cx="10871200" cy="10692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ath"/>
          <p:cNvSpPr/>
          <p:nvPr/>
        </p:nvSpPr>
        <p:spPr>
          <a:xfrm>
            <a:off x="11404092" y="5591556"/>
            <a:ext cx="210057" cy="210312"/>
          </a:xfrm>
          <a:custGeom>
            <a:avLst/>
            <a:gdLst/>
            <a:ahLst/>
            <a:cxnLst/>
            <a:rect l="0" t="0" r="0" b="0"/>
            <a:pathLst>
              <a:path w="330" h="331">
                <a:moveTo>
                  <a:pt x="184" y="0"/>
                </a:moveTo>
                <a:lnTo>
                  <a:pt x="115" y="10"/>
                </a:lnTo>
                <a:lnTo>
                  <a:pt x="60" y="39"/>
                </a:lnTo>
                <a:lnTo>
                  <a:pt x="21" y="84"/>
                </a:lnTo>
                <a:lnTo>
                  <a:pt x="1" y="139"/>
                </a:lnTo>
                <a:lnTo>
                  <a:pt x="0" y="160"/>
                </a:lnTo>
                <a:lnTo>
                  <a:pt x="1" y="182"/>
                </a:lnTo>
                <a:lnTo>
                  <a:pt x="20" y="243"/>
                </a:lnTo>
                <a:lnTo>
                  <a:pt x="58" y="291"/>
                </a:lnTo>
                <a:lnTo>
                  <a:pt x="110" y="321"/>
                </a:lnTo>
                <a:lnTo>
                  <a:pt x="165" y="331"/>
                </a:lnTo>
                <a:lnTo>
                  <a:pt x="187" y="329"/>
                </a:lnTo>
                <a:lnTo>
                  <a:pt x="246" y="310"/>
                </a:lnTo>
                <a:lnTo>
                  <a:pt x="292" y="271"/>
                </a:lnTo>
                <a:lnTo>
                  <a:pt x="322" y="217"/>
                </a:lnTo>
                <a:lnTo>
                  <a:pt x="330" y="175"/>
                </a:lnTo>
                <a:lnTo>
                  <a:pt x="329" y="152"/>
                </a:lnTo>
                <a:lnTo>
                  <a:pt x="311" y="89"/>
                </a:lnTo>
                <a:lnTo>
                  <a:pt x="274" y="41"/>
                </a:lnTo>
                <a:lnTo>
                  <a:pt x="223" y="9"/>
                </a:lnTo>
                <a:lnTo>
                  <a:pt x="184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2" name="path"/>
          <p:cNvSpPr/>
          <p:nvPr/>
        </p:nvSpPr>
        <p:spPr>
          <a:xfrm>
            <a:off x="11405616" y="6822948"/>
            <a:ext cx="210057" cy="210311"/>
          </a:xfrm>
          <a:custGeom>
            <a:avLst/>
            <a:gdLst/>
            <a:ahLst/>
            <a:cxnLst/>
            <a:rect l="0" t="0" r="0" b="0"/>
            <a:pathLst>
              <a:path w="330" h="331">
                <a:moveTo>
                  <a:pt x="184" y="0"/>
                </a:moveTo>
                <a:lnTo>
                  <a:pt x="115" y="10"/>
                </a:lnTo>
                <a:lnTo>
                  <a:pt x="60" y="39"/>
                </a:lnTo>
                <a:lnTo>
                  <a:pt x="21" y="84"/>
                </a:lnTo>
                <a:lnTo>
                  <a:pt x="1" y="139"/>
                </a:lnTo>
                <a:lnTo>
                  <a:pt x="0" y="160"/>
                </a:lnTo>
                <a:lnTo>
                  <a:pt x="1" y="182"/>
                </a:lnTo>
                <a:lnTo>
                  <a:pt x="20" y="243"/>
                </a:lnTo>
                <a:lnTo>
                  <a:pt x="58" y="290"/>
                </a:lnTo>
                <a:lnTo>
                  <a:pt x="110" y="321"/>
                </a:lnTo>
                <a:lnTo>
                  <a:pt x="165" y="331"/>
                </a:lnTo>
                <a:lnTo>
                  <a:pt x="187" y="329"/>
                </a:lnTo>
                <a:lnTo>
                  <a:pt x="246" y="310"/>
                </a:lnTo>
                <a:lnTo>
                  <a:pt x="293" y="270"/>
                </a:lnTo>
                <a:lnTo>
                  <a:pt x="322" y="217"/>
                </a:lnTo>
                <a:lnTo>
                  <a:pt x="330" y="175"/>
                </a:lnTo>
                <a:lnTo>
                  <a:pt x="329" y="152"/>
                </a:lnTo>
                <a:lnTo>
                  <a:pt x="311" y="89"/>
                </a:lnTo>
                <a:lnTo>
                  <a:pt x="274" y="41"/>
                </a:lnTo>
                <a:lnTo>
                  <a:pt x="223" y="9"/>
                </a:lnTo>
                <a:lnTo>
                  <a:pt x="184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4" name="path"/>
          <p:cNvSpPr/>
          <p:nvPr/>
        </p:nvSpPr>
        <p:spPr>
          <a:xfrm>
            <a:off x="11384280" y="6548628"/>
            <a:ext cx="211581" cy="210311"/>
          </a:xfrm>
          <a:custGeom>
            <a:avLst/>
            <a:gdLst/>
            <a:ahLst/>
            <a:cxnLst/>
            <a:rect l="0" t="0" r="0" b="0"/>
            <a:pathLst>
              <a:path w="333" h="331">
                <a:moveTo>
                  <a:pt x="185" y="0"/>
                </a:moveTo>
                <a:lnTo>
                  <a:pt x="116" y="10"/>
                </a:lnTo>
                <a:lnTo>
                  <a:pt x="60" y="39"/>
                </a:lnTo>
                <a:lnTo>
                  <a:pt x="21" y="84"/>
                </a:lnTo>
                <a:lnTo>
                  <a:pt x="1" y="139"/>
                </a:lnTo>
                <a:lnTo>
                  <a:pt x="0" y="160"/>
                </a:lnTo>
                <a:lnTo>
                  <a:pt x="1" y="182"/>
                </a:lnTo>
                <a:lnTo>
                  <a:pt x="20" y="243"/>
                </a:lnTo>
                <a:lnTo>
                  <a:pt x="58" y="290"/>
                </a:lnTo>
                <a:lnTo>
                  <a:pt x="111" y="321"/>
                </a:lnTo>
                <a:lnTo>
                  <a:pt x="166" y="331"/>
                </a:lnTo>
                <a:lnTo>
                  <a:pt x="188" y="329"/>
                </a:lnTo>
                <a:lnTo>
                  <a:pt x="247" y="310"/>
                </a:lnTo>
                <a:lnTo>
                  <a:pt x="295" y="270"/>
                </a:lnTo>
                <a:lnTo>
                  <a:pt x="325" y="217"/>
                </a:lnTo>
                <a:lnTo>
                  <a:pt x="333" y="175"/>
                </a:lnTo>
                <a:lnTo>
                  <a:pt x="331" y="152"/>
                </a:lnTo>
                <a:lnTo>
                  <a:pt x="313" y="89"/>
                </a:lnTo>
                <a:lnTo>
                  <a:pt x="276" y="41"/>
                </a:lnTo>
                <a:lnTo>
                  <a:pt x="225" y="9"/>
                </a:lnTo>
                <a:lnTo>
                  <a:pt x="185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" name="path"/>
          <p:cNvSpPr/>
          <p:nvPr/>
        </p:nvSpPr>
        <p:spPr>
          <a:xfrm>
            <a:off x="11433047" y="8720328"/>
            <a:ext cx="210058" cy="210311"/>
          </a:xfrm>
          <a:custGeom>
            <a:avLst/>
            <a:gdLst/>
            <a:ahLst/>
            <a:cxnLst/>
            <a:rect l="0" t="0" r="0" b="0"/>
            <a:pathLst>
              <a:path w="330" h="331">
                <a:moveTo>
                  <a:pt x="184" y="0"/>
                </a:moveTo>
                <a:lnTo>
                  <a:pt x="115" y="10"/>
                </a:lnTo>
                <a:lnTo>
                  <a:pt x="60" y="39"/>
                </a:lnTo>
                <a:lnTo>
                  <a:pt x="21" y="83"/>
                </a:lnTo>
                <a:lnTo>
                  <a:pt x="1" y="139"/>
                </a:lnTo>
                <a:lnTo>
                  <a:pt x="0" y="160"/>
                </a:lnTo>
                <a:lnTo>
                  <a:pt x="1" y="182"/>
                </a:lnTo>
                <a:lnTo>
                  <a:pt x="20" y="243"/>
                </a:lnTo>
                <a:lnTo>
                  <a:pt x="58" y="291"/>
                </a:lnTo>
                <a:lnTo>
                  <a:pt x="110" y="321"/>
                </a:lnTo>
                <a:lnTo>
                  <a:pt x="165" y="331"/>
                </a:lnTo>
                <a:lnTo>
                  <a:pt x="187" y="329"/>
                </a:lnTo>
                <a:lnTo>
                  <a:pt x="246" y="310"/>
                </a:lnTo>
                <a:lnTo>
                  <a:pt x="293" y="271"/>
                </a:lnTo>
                <a:lnTo>
                  <a:pt x="322" y="217"/>
                </a:lnTo>
                <a:lnTo>
                  <a:pt x="330" y="175"/>
                </a:lnTo>
                <a:lnTo>
                  <a:pt x="329" y="152"/>
                </a:lnTo>
                <a:lnTo>
                  <a:pt x="311" y="89"/>
                </a:lnTo>
                <a:lnTo>
                  <a:pt x="274" y="41"/>
                </a:lnTo>
                <a:lnTo>
                  <a:pt x="223" y="9"/>
                </a:lnTo>
                <a:lnTo>
                  <a:pt x="184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8" name="path"/>
          <p:cNvSpPr/>
          <p:nvPr/>
        </p:nvSpPr>
        <p:spPr>
          <a:xfrm>
            <a:off x="11434571" y="9017508"/>
            <a:ext cx="210058" cy="210312"/>
          </a:xfrm>
          <a:custGeom>
            <a:avLst/>
            <a:gdLst/>
            <a:ahLst/>
            <a:cxnLst/>
            <a:rect l="0" t="0" r="0" b="0"/>
            <a:pathLst>
              <a:path w="330" h="331">
                <a:moveTo>
                  <a:pt x="184" y="0"/>
                </a:moveTo>
                <a:lnTo>
                  <a:pt x="115" y="10"/>
                </a:lnTo>
                <a:lnTo>
                  <a:pt x="60" y="39"/>
                </a:lnTo>
                <a:lnTo>
                  <a:pt x="21" y="84"/>
                </a:lnTo>
                <a:lnTo>
                  <a:pt x="1" y="139"/>
                </a:lnTo>
                <a:lnTo>
                  <a:pt x="0" y="160"/>
                </a:lnTo>
                <a:lnTo>
                  <a:pt x="1" y="182"/>
                </a:lnTo>
                <a:lnTo>
                  <a:pt x="20" y="243"/>
                </a:lnTo>
                <a:lnTo>
                  <a:pt x="58" y="291"/>
                </a:lnTo>
                <a:lnTo>
                  <a:pt x="110" y="321"/>
                </a:lnTo>
                <a:lnTo>
                  <a:pt x="165" y="331"/>
                </a:lnTo>
                <a:lnTo>
                  <a:pt x="187" y="329"/>
                </a:lnTo>
                <a:lnTo>
                  <a:pt x="246" y="310"/>
                </a:lnTo>
                <a:lnTo>
                  <a:pt x="293" y="271"/>
                </a:lnTo>
                <a:lnTo>
                  <a:pt x="322" y="217"/>
                </a:lnTo>
                <a:lnTo>
                  <a:pt x="330" y="175"/>
                </a:lnTo>
                <a:lnTo>
                  <a:pt x="329" y="152"/>
                </a:lnTo>
                <a:lnTo>
                  <a:pt x="311" y="89"/>
                </a:lnTo>
                <a:lnTo>
                  <a:pt x="274" y="41"/>
                </a:lnTo>
                <a:lnTo>
                  <a:pt x="223" y="9"/>
                </a:lnTo>
                <a:lnTo>
                  <a:pt x="184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" name="path"/>
          <p:cNvSpPr/>
          <p:nvPr/>
        </p:nvSpPr>
        <p:spPr>
          <a:xfrm>
            <a:off x="11397996" y="6236208"/>
            <a:ext cx="210057" cy="210311"/>
          </a:xfrm>
          <a:custGeom>
            <a:avLst/>
            <a:gdLst/>
            <a:ahLst/>
            <a:cxnLst/>
            <a:rect l="0" t="0" r="0" b="0"/>
            <a:pathLst>
              <a:path w="330" h="331">
                <a:moveTo>
                  <a:pt x="184" y="0"/>
                </a:moveTo>
                <a:lnTo>
                  <a:pt x="115" y="10"/>
                </a:lnTo>
                <a:lnTo>
                  <a:pt x="60" y="39"/>
                </a:lnTo>
                <a:lnTo>
                  <a:pt x="21" y="83"/>
                </a:lnTo>
                <a:lnTo>
                  <a:pt x="1" y="139"/>
                </a:lnTo>
                <a:lnTo>
                  <a:pt x="0" y="160"/>
                </a:lnTo>
                <a:lnTo>
                  <a:pt x="1" y="182"/>
                </a:lnTo>
                <a:lnTo>
                  <a:pt x="20" y="243"/>
                </a:lnTo>
                <a:lnTo>
                  <a:pt x="58" y="290"/>
                </a:lnTo>
                <a:lnTo>
                  <a:pt x="110" y="321"/>
                </a:lnTo>
                <a:lnTo>
                  <a:pt x="165" y="331"/>
                </a:lnTo>
                <a:lnTo>
                  <a:pt x="187" y="329"/>
                </a:lnTo>
                <a:lnTo>
                  <a:pt x="246" y="310"/>
                </a:lnTo>
                <a:lnTo>
                  <a:pt x="292" y="270"/>
                </a:lnTo>
                <a:lnTo>
                  <a:pt x="322" y="217"/>
                </a:lnTo>
                <a:lnTo>
                  <a:pt x="330" y="175"/>
                </a:lnTo>
                <a:lnTo>
                  <a:pt x="329" y="152"/>
                </a:lnTo>
                <a:lnTo>
                  <a:pt x="311" y="89"/>
                </a:lnTo>
                <a:lnTo>
                  <a:pt x="274" y="41"/>
                </a:lnTo>
                <a:lnTo>
                  <a:pt x="223" y="9"/>
                </a:lnTo>
                <a:lnTo>
                  <a:pt x="184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2" name="path"/>
          <p:cNvSpPr/>
          <p:nvPr/>
        </p:nvSpPr>
        <p:spPr>
          <a:xfrm>
            <a:off x="11433047" y="9287256"/>
            <a:ext cx="211582" cy="208737"/>
          </a:xfrm>
          <a:custGeom>
            <a:avLst/>
            <a:gdLst/>
            <a:ahLst/>
            <a:cxnLst/>
            <a:rect l="0" t="0" r="0" b="0"/>
            <a:pathLst>
              <a:path w="333" h="328">
                <a:moveTo>
                  <a:pt x="185" y="0"/>
                </a:moveTo>
                <a:lnTo>
                  <a:pt x="116" y="10"/>
                </a:lnTo>
                <a:lnTo>
                  <a:pt x="60" y="39"/>
                </a:lnTo>
                <a:lnTo>
                  <a:pt x="21" y="83"/>
                </a:lnTo>
                <a:lnTo>
                  <a:pt x="1" y="138"/>
                </a:lnTo>
                <a:lnTo>
                  <a:pt x="0" y="158"/>
                </a:lnTo>
                <a:lnTo>
                  <a:pt x="1" y="181"/>
                </a:lnTo>
                <a:lnTo>
                  <a:pt x="20" y="241"/>
                </a:lnTo>
                <a:lnTo>
                  <a:pt x="58" y="288"/>
                </a:lnTo>
                <a:lnTo>
                  <a:pt x="111" y="319"/>
                </a:lnTo>
                <a:lnTo>
                  <a:pt x="166" y="328"/>
                </a:lnTo>
                <a:lnTo>
                  <a:pt x="188" y="327"/>
                </a:lnTo>
                <a:lnTo>
                  <a:pt x="247" y="307"/>
                </a:lnTo>
                <a:lnTo>
                  <a:pt x="295" y="269"/>
                </a:lnTo>
                <a:lnTo>
                  <a:pt x="325" y="215"/>
                </a:lnTo>
                <a:lnTo>
                  <a:pt x="333" y="174"/>
                </a:lnTo>
                <a:lnTo>
                  <a:pt x="331" y="151"/>
                </a:lnTo>
                <a:lnTo>
                  <a:pt x="313" y="89"/>
                </a:lnTo>
                <a:lnTo>
                  <a:pt x="276" y="40"/>
                </a:lnTo>
                <a:lnTo>
                  <a:pt x="225" y="9"/>
                </a:lnTo>
                <a:lnTo>
                  <a:pt x="185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4" name="path"/>
          <p:cNvSpPr/>
          <p:nvPr/>
        </p:nvSpPr>
        <p:spPr>
          <a:xfrm>
            <a:off x="11425427" y="9553956"/>
            <a:ext cx="211582" cy="210261"/>
          </a:xfrm>
          <a:custGeom>
            <a:avLst/>
            <a:gdLst/>
            <a:ahLst/>
            <a:cxnLst/>
            <a:rect l="0" t="0" r="0" b="0"/>
            <a:pathLst>
              <a:path w="333" h="331">
                <a:moveTo>
                  <a:pt x="185" y="0"/>
                </a:moveTo>
                <a:lnTo>
                  <a:pt x="116" y="10"/>
                </a:lnTo>
                <a:lnTo>
                  <a:pt x="60" y="39"/>
                </a:lnTo>
                <a:lnTo>
                  <a:pt x="21" y="84"/>
                </a:lnTo>
                <a:lnTo>
                  <a:pt x="1" y="139"/>
                </a:lnTo>
                <a:lnTo>
                  <a:pt x="0" y="159"/>
                </a:lnTo>
                <a:lnTo>
                  <a:pt x="1" y="182"/>
                </a:lnTo>
                <a:lnTo>
                  <a:pt x="20" y="243"/>
                </a:lnTo>
                <a:lnTo>
                  <a:pt x="58" y="291"/>
                </a:lnTo>
                <a:lnTo>
                  <a:pt x="111" y="321"/>
                </a:lnTo>
                <a:lnTo>
                  <a:pt x="166" y="331"/>
                </a:lnTo>
                <a:lnTo>
                  <a:pt x="188" y="329"/>
                </a:lnTo>
                <a:lnTo>
                  <a:pt x="248" y="310"/>
                </a:lnTo>
                <a:lnTo>
                  <a:pt x="295" y="271"/>
                </a:lnTo>
                <a:lnTo>
                  <a:pt x="325" y="217"/>
                </a:lnTo>
                <a:lnTo>
                  <a:pt x="333" y="175"/>
                </a:lnTo>
                <a:lnTo>
                  <a:pt x="332" y="152"/>
                </a:lnTo>
                <a:lnTo>
                  <a:pt x="313" y="89"/>
                </a:lnTo>
                <a:lnTo>
                  <a:pt x="276" y="41"/>
                </a:lnTo>
                <a:lnTo>
                  <a:pt x="225" y="9"/>
                </a:lnTo>
                <a:lnTo>
                  <a:pt x="185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6" name="path"/>
          <p:cNvSpPr/>
          <p:nvPr/>
        </p:nvSpPr>
        <p:spPr>
          <a:xfrm>
            <a:off x="11399519" y="5917692"/>
            <a:ext cx="210057" cy="210311"/>
          </a:xfrm>
          <a:custGeom>
            <a:avLst/>
            <a:gdLst/>
            <a:ahLst/>
            <a:cxnLst/>
            <a:rect l="0" t="0" r="0" b="0"/>
            <a:pathLst>
              <a:path w="330" h="331">
                <a:moveTo>
                  <a:pt x="184" y="0"/>
                </a:moveTo>
                <a:lnTo>
                  <a:pt x="115" y="10"/>
                </a:lnTo>
                <a:lnTo>
                  <a:pt x="60" y="39"/>
                </a:lnTo>
                <a:lnTo>
                  <a:pt x="21" y="83"/>
                </a:lnTo>
                <a:lnTo>
                  <a:pt x="1" y="139"/>
                </a:lnTo>
                <a:lnTo>
                  <a:pt x="0" y="160"/>
                </a:lnTo>
                <a:lnTo>
                  <a:pt x="1" y="182"/>
                </a:lnTo>
                <a:lnTo>
                  <a:pt x="20" y="243"/>
                </a:lnTo>
                <a:lnTo>
                  <a:pt x="58" y="290"/>
                </a:lnTo>
                <a:lnTo>
                  <a:pt x="110" y="321"/>
                </a:lnTo>
                <a:lnTo>
                  <a:pt x="165" y="331"/>
                </a:lnTo>
                <a:lnTo>
                  <a:pt x="187" y="329"/>
                </a:lnTo>
                <a:lnTo>
                  <a:pt x="246" y="310"/>
                </a:lnTo>
                <a:lnTo>
                  <a:pt x="293" y="270"/>
                </a:lnTo>
                <a:lnTo>
                  <a:pt x="322" y="217"/>
                </a:lnTo>
                <a:lnTo>
                  <a:pt x="330" y="175"/>
                </a:lnTo>
                <a:lnTo>
                  <a:pt x="329" y="152"/>
                </a:lnTo>
                <a:lnTo>
                  <a:pt x="311" y="89"/>
                </a:lnTo>
                <a:lnTo>
                  <a:pt x="274" y="41"/>
                </a:lnTo>
                <a:lnTo>
                  <a:pt x="223" y="9"/>
                </a:lnTo>
                <a:lnTo>
                  <a:pt x="184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" name="path"/>
          <p:cNvSpPr/>
          <p:nvPr/>
        </p:nvSpPr>
        <p:spPr>
          <a:xfrm>
            <a:off x="11405616" y="7100316"/>
            <a:ext cx="210057" cy="210311"/>
          </a:xfrm>
          <a:custGeom>
            <a:avLst/>
            <a:gdLst/>
            <a:ahLst/>
            <a:cxnLst/>
            <a:rect l="0" t="0" r="0" b="0"/>
            <a:pathLst>
              <a:path w="330" h="331">
                <a:moveTo>
                  <a:pt x="184" y="0"/>
                </a:moveTo>
                <a:lnTo>
                  <a:pt x="115" y="10"/>
                </a:lnTo>
                <a:lnTo>
                  <a:pt x="60" y="39"/>
                </a:lnTo>
                <a:lnTo>
                  <a:pt x="21" y="83"/>
                </a:lnTo>
                <a:lnTo>
                  <a:pt x="1" y="139"/>
                </a:lnTo>
                <a:lnTo>
                  <a:pt x="0" y="160"/>
                </a:lnTo>
                <a:lnTo>
                  <a:pt x="1" y="182"/>
                </a:lnTo>
                <a:lnTo>
                  <a:pt x="20" y="243"/>
                </a:lnTo>
                <a:lnTo>
                  <a:pt x="58" y="290"/>
                </a:lnTo>
                <a:lnTo>
                  <a:pt x="110" y="321"/>
                </a:lnTo>
                <a:lnTo>
                  <a:pt x="165" y="331"/>
                </a:lnTo>
                <a:lnTo>
                  <a:pt x="187" y="329"/>
                </a:lnTo>
                <a:lnTo>
                  <a:pt x="246" y="310"/>
                </a:lnTo>
                <a:lnTo>
                  <a:pt x="293" y="270"/>
                </a:lnTo>
                <a:lnTo>
                  <a:pt x="322" y="217"/>
                </a:lnTo>
                <a:lnTo>
                  <a:pt x="330" y="175"/>
                </a:lnTo>
                <a:lnTo>
                  <a:pt x="329" y="152"/>
                </a:lnTo>
                <a:lnTo>
                  <a:pt x="311" y="89"/>
                </a:lnTo>
                <a:lnTo>
                  <a:pt x="274" y="41"/>
                </a:lnTo>
                <a:lnTo>
                  <a:pt x="223" y="9"/>
                </a:lnTo>
                <a:lnTo>
                  <a:pt x="184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" name="path"/>
          <p:cNvSpPr/>
          <p:nvPr/>
        </p:nvSpPr>
        <p:spPr>
          <a:xfrm>
            <a:off x="11436096" y="8185404"/>
            <a:ext cx="211580" cy="210311"/>
          </a:xfrm>
          <a:custGeom>
            <a:avLst/>
            <a:gdLst/>
            <a:ahLst/>
            <a:cxnLst/>
            <a:rect l="0" t="0" r="0" b="0"/>
            <a:pathLst>
              <a:path w="333" h="331">
                <a:moveTo>
                  <a:pt x="185" y="0"/>
                </a:moveTo>
                <a:lnTo>
                  <a:pt x="116" y="10"/>
                </a:lnTo>
                <a:lnTo>
                  <a:pt x="60" y="39"/>
                </a:lnTo>
                <a:lnTo>
                  <a:pt x="21" y="83"/>
                </a:lnTo>
                <a:lnTo>
                  <a:pt x="1" y="139"/>
                </a:lnTo>
                <a:lnTo>
                  <a:pt x="0" y="160"/>
                </a:lnTo>
                <a:lnTo>
                  <a:pt x="1" y="182"/>
                </a:lnTo>
                <a:lnTo>
                  <a:pt x="20" y="243"/>
                </a:lnTo>
                <a:lnTo>
                  <a:pt x="58" y="290"/>
                </a:lnTo>
                <a:lnTo>
                  <a:pt x="111" y="321"/>
                </a:lnTo>
                <a:lnTo>
                  <a:pt x="166" y="331"/>
                </a:lnTo>
                <a:lnTo>
                  <a:pt x="188" y="329"/>
                </a:lnTo>
                <a:lnTo>
                  <a:pt x="247" y="310"/>
                </a:lnTo>
                <a:lnTo>
                  <a:pt x="295" y="270"/>
                </a:lnTo>
                <a:lnTo>
                  <a:pt x="325" y="217"/>
                </a:lnTo>
                <a:lnTo>
                  <a:pt x="333" y="175"/>
                </a:lnTo>
                <a:lnTo>
                  <a:pt x="331" y="152"/>
                </a:lnTo>
                <a:lnTo>
                  <a:pt x="313" y="89"/>
                </a:lnTo>
                <a:lnTo>
                  <a:pt x="276" y="41"/>
                </a:lnTo>
                <a:lnTo>
                  <a:pt x="225" y="9"/>
                </a:lnTo>
                <a:lnTo>
                  <a:pt x="185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2" name="path"/>
          <p:cNvSpPr/>
          <p:nvPr/>
        </p:nvSpPr>
        <p:spPr>
          <a:xfrm>
            <a:off x="11410188" y="7653528"/>
            <a:ext cx="210058" cy="210311"/>
          </a:xfrm>
          <a:custGeom>
            <a:avLst/>
            <a:gdLst/>
            <a:ahLst/>
            <a:cxnLst/>
            <a:rect l="0" t="0" r="0" b="0"/>
            <a:pathLst>
              <a:path w="330" h="331">
                <a:moveTo>
                  <a:pt x="184" y="0"/>
                </a:moveTo>
                <a:lnTo>
                  <a:pt x="115" y="10"/>
                </a:lnTo>
                <a:lnTo>
                  <a:pt x="60" y="39"/>
                </a:lnTo>
                <a:lnTo>
                  <a:pt x="21" y="83"/>
                </a:lnTo>
                <a:lnTo>
                  <a:pt x="1" y="139"/>
                </a:lnTo>
                <a:lnTo>
                  <a:pt x="0" y="160"/>
                </a:lnTo>
                <a:lnTo>
                  <a:pt x="1" y="182"/>
                </a:lnTo>
                <a:lnTo>
                  <a:pt x="20" y="243"/>
                </a:lnTo>
                <a:lnTo>
                  <a:pt x="58" y="291"/>
                </a:lnTo>
                <a:lnTo>
                  <a:pt x="110" y="321"/>
                </a:lnTo>
                <a:lnTo>
                  <a:pt x="165" y="331"/>
                </a:lnTo>
                <a:lnTo>
                  <a:pt x="187" y="329"/>
                </a:lnTo>
                <a:lnTo>
                  <a:pt x="246" y="310"/>
                </a:lnTo>
                <a:lnTo>
                  <a:pt x="293" y="271"/>
                </a:lnTo>
                <a:lnTo>
                  <a:pt x="322" y="217"/>
                </a:lnTo>
                <a:lnTo>
                  <a:pt x="330" y="175"/>
                </a:lnTo>
                <a:lnTo>
                  <a:pt x="329" y="152"/>
                </a:lnTo>
                <a:lnTo>
                  <a:pt x="311" y="89"/>
                </a:lnTo>
                <a:lnTo>
                  <a:pt x="274" y="41"/>
                </a:lnTo>
                <a:lnTo>
                  <a:pt x="223" y="9"/>
                </a:lnTo>
                <a:lnTo>
                  <a:pt x="184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" name="path"/>
          <p:cNvSpPr/>
          <p:nvPr/>
        </p:nvSpPr>
        <p:spPr>
          <a:xfrm>
            <a:off x="11423904" y="8450580"/>
            <a:ext cx="211581" cy="210312"/>
          </a:xfrm>
          <a:custGeom>
            <a:avLst/>
            <a:gdLst/>
            <a:ahLst/>
            <a:cxnLst/>
            <a:rect l="0" t="0" r="0" b="0"/>
            <a:pathLst>
              <a:path w="333" h="331">
                <a:moveTo>
                  <a:pt x="185" y="0"/>
                </a:moveTo>
                <a:lnTo>
                  <a:pt x="116" y="10"/>
                </a:lnTo>
                <a:lnTo>
                  <a:pt x="60" y="39"/>
                </a:lnTo>
                <a:lnTo>
                  <a:pt x="21" y="83"/>
                </a:lnTo>
                <a:lnTo>
                  <a:pt x="1" y="139"/>
                </a:lnTo>
                <a:lnTo>
                  <a:pt x="0" y="160"/>
                </a:lnTo>
                <a:lnTo>
                  <a:pt x="1" y="182"/>
                </a:lnTo>
                <a:lnTo>
                  <a:pt x="20" y="243"/>
                </a:lnTo>
                <a:lnTo>
                  <a:pt x="58" y="291"/>
                </a:lnTo>
                <a:lnTo>
                  <a:pt x="111" y="321"/>
                </a:lnTo>
                <a:lnTo>
                  <a:pt x="166" y="331"/>
                </a:lnTo>
                <a:lnTo>
                  <a:pt x="188" y="329"/>
                </a:lnTo>
                <a:lnTo>
                  <a:pt x="248" y="310"/>
                </a:lnTo>
                <a:lnTo>
                  <a:pt x="295" y="271"/>
                </a:lnTo>
                <a:lnTo>
                  <a:pt x="325" y="217"/>
                </a:lnTo>
                <a:lnTo>
                  <a:pt x="333" y="175"/>
                </a:lnTo>
                <a:lnTo>
                  <a:pt x="331" y="152"/>
                </a:lnTo>
                <a:lnTo>
                  <a:pt x="313" y="89"/>
                </a:lnTo>
                <a:lnTo>
                  <a:pt x="276" y="41"/>
                </a:lnTo>
                <a:lnTo>
                  <a:pt x="225" y="9"/>
                </a:lnTo>
                <a:lnTo>
                  <a:pt x="185" y="0"/>
                </a:lnTo>
                <a:close/>
              </a:path>
            </a:pathLst>
          </a:custGeom>
          <a:solidFill>
            <a:srgbClr val="3E3A39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6" name="textbox 186"/>
          <p:cNvSpPr/>
          <p:nvPr/>
        </p:nvSpPr>
        <p:spPr>
          <a:xfrm>
            <a:off x="11981815" y="6236335"/>
            <a:ext cx="2550160" cy="36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indent="0" algn="l" rtl="0" eaLnBrk="0" fontAlgn="auto">
              <a:lnSpc>
                <a:spcPct val="150000"/>
              </a:lnSpc>
              <a:tabLst>
                <a:tab pos="90805" algn="l"/>
              </a:tabLst>
            </a:pPr>
            <a:r>
              <a:rPr lang="zh-CN" kern="0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①新型水上商业区</a:t>
            </a:r>
            <a:endParaRPr lang="zh-CN" kern="0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indent="0" algn="l" rtl="0" eaLnBrk="0" fontAlgn="auto">
              <a:lnSpc>
                <a:spcPct val="150000"/>
              </a:lnSpc>
              <a:tabLst>
                <a:tab pos="90805" algn="l"/>
              </a:tabLst>
            </a:pPr>
            <a:r>
              <a:rPr lang="zh-CN" kern="0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②连接航母甲板浮桥</a:t>
            </a:r>
            <a:endParaRPr lang="zh-CN" kern="0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indent="0" algn="l" rtl="0" eaLnBrk="0" fontAlgn="auto">
              <a:lnSpc>
                <a:spcPct val="150000"/>
              </a:lnSpc>
              <a:tabLst>
                <a:tab pos="90805" algn="l"/>
              </a:tabLst>
            </a:pPr>
            <a:r>
              <a:rPr lang="zh-CN" kern="0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③水上乐园</a:t>
            </a:r>
            <a:endParaRPr lang="zh-CN" kern="0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indent="0" algn="l" rtl="0" eaLnBrk="0" fontAlgn="auto">
              <a:lnSpc>
                <a:spcPct val="150000"/>
              </a:lnSpc>
              <a:tabLst>
                <a:tab pos="90805" algn="l"/>
              </a:tabLst>
            </a:pPr>
            <a:r>
              <a:rPr lang="zh-CN" kern="0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④漂浮浮球警戒带</a:t>
            </a:r>
            <a:endParaRPr lang="zh-CN" kern="0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indent="0" algn="l" rtl="0" eaLnBrk="0" fontAlgn="auto">
              <a:lnSpc>
                <a:spcPct val="150000"/>
              </a:lnSpc>
              <a:tabLst>
                <a:tab pos="90805" algn="l"/>
              </a:tabLst>
            </a:pPr>
            <a:r>
              <a:rPr lang="zh-CN" kern="0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⑤民宿酒店（水上木屋）</a:t>
            </a:r>
            <a:endParaRPr lang="zh-CN" kern="0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indent="0" algn="l" rtl="0" eaLnBrk="0" fontAlgn="auto">
              <a:lnSpc>
                <a:spcPct val="150000"/>
              </a:lnSpc>
              <a:tabLst>
                <a:tab pos="90805" algn="l"/>
              </a:tabLst>
            </a:pPr>
            <a:r>
              <a:rPr lang="zh-CN" kern="0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⑥民宿咖啡屋</a:t>
            </a:r>
            <a:endParaRPr lang="zh-CN" kern="0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indent="0" algn="l" rtl="0" eaLnBrk="0" fontAlgn="auto">
              <a:lnSpc>
                <a:spcPct val="150000"/>
              </a:lnSpc>
              <a:tabLst>
                <a:tab pos="90805" algn="l"/>
              </a:tabLst>
            </a:pPr>
            <a:r>
              <a:rPr lang="zh-CN" kern="0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⑦浮动码头</a:t>
            </a:r>
            <a:endParaRPr lang="zh-CN" kern="0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indent="0" algn="l" rtl="0" eaLnBrk="0" fontAlgn="auto">
              <a:lnSpc>
                <a:spcPct val="150000"/>
              </a:lnSpc>
              <a:tabLst>
                <a:tab pos="90805" algn="l"/>
              </a:tabLst>
            </a:pPr>
            <a:r>
              <a:rPr lang="zh-CN" kern="0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⑧民宿酒店（太空舱</a:t>
            </a:r>
            <a:r>
              <a:rPr lang="zh-CN" kern="0" spc="0" dirty="0">
                <a:solidFill>
                  <a:schemeClr val="tx1">
                    <a:alpha val="10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kern="0" spc="0" dirty="0">
              <a:solidFill>
                <a:schemeClr val="tx1">
                  <a:alpha val="10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88" name="table 188"/>
          <p:cNvGraphicFramePr>
            <a:graphicFrameLocks noGrp="1"/>
          </p:cNvGraphicFramePr>
          <p:nvPr/>
        </p:nvGraphicFramePr>
        <p:xfrm>
          <a:off x="329145" y="189738"/>
          <a:ext cx="2927984" cy="575944"/>
        </p:xfrm>
        <a:graphic>
          <a:graphicData uri="http://schemas.openxmlformats.org/drawingml/2006/table">
            <a:tbl>
              <a:tblPr/>
              <a:tblGrid>
                <a:gridCol w="861694"/>
                <a:gridCol w="2066289"/>
              </a:tblGrid>
              <a:tr h="57594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500" dirty="0"/>
                    </a:p>
                    <a:p>
                      <a:pPr algn="l" rtl="0" eaLnBrk="0">
                        <a:lnSpc>
                          <a:spcPct val="72000"/>
                        </a:lnSpc>
                        <a:spcBef>
                          <a:spcPts val="5"/>
                        </a:spcBef>
                      </a:pPr>
                      <a:r>
                        <a:rPr lang="en-US" sz="4400" kern="0" spc="-3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2</a:t>
                      </a:r>
                      <a:r>
                        <a:rPr sz="4400" kern="0" spc="-3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.1</a:t>
                      </a:r>
                      <a:endParaRPr lang="en-US" altLang="en-US" sz="4400" dirty="0"/>
                    </a:p>
                  </a:txBody>
                  <a:tcPr marL="0" marR="0" marT="0" marB="0" vert="horz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</a:pPr>
                      <a:endParaRPr lang="en-US" altLang="en-US" sz="300" dirty="0"/>
                    </a:p>
                    <a:p>
                      <a:pPr marL="92710" algn="l" rtl="0" eaLnBrk="0">
                        <a:lnSpc>
                          <a:spcPct val="95000"/>
                        </a:lnSpc>
                        <a:spcBef>
                          <a:spcPts val="0"/>
                        </a:spcBef>
                      </a:pPr>
                      <a:r>
                        <a:rPr sz="800" kern="0" spc="-1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总体设计 </a:t>
                      </a:r>
                      <a:r>
                        <a:rPr sz="800" kern="0" spc="-1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/ Overall</a:t>
                      </a:r>
                      <a:r>
                        <a:rPr sz="800" kern="0" spc="8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kern="0" spc="-1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Design</a:t>
                      </a:r>
                      <a:endParaRPr lang="en-US" altLang="en-US" sz="8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1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algn="r" rtl="0" eaLnBrk="0">
                        <a:lnSpc>
                          <a:spcPct val="98000"/>
                        </a:lnSpc>
                      </a:pPr>
                      <a:r>
                        <a:rPr sz="1400" kern="0" spc="-10" dirty="0">
                          <a:solidFill>
                            <a:srgbClr val="7F7F7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景观总平面图—彩总平面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90" name="textbox 190"/>
          <p:cNvSpPr/>
          <p:nvPr/>
        </p:nvSpPr>
        <p:spPr>
          <a:xfrm>
            <a:off x="7926444" y="10442543"/>
            <a:ext cx="6741159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Landscape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Design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Of Zhongyuanze</a:t>
            </a:r>
            <a:r>
              <a:rPr sz="800" kern="0" spc="5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Node Of Yan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fang River</a:t>
            </a:r>
            <a:r>
              <a:rPr sz="800" kern="0" spc="6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sz="800" kern="0" spc="-10" dirty="0">
                <a:solidFill>
                  <a:srgbClr val="7F7F7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Luliang Area,yunnan  </a:t>
            </a:r>
            <a:r>
              <a:rPr sz="800" kern="0" spc="-10" dirty="0">
                <a:solidFill>
                  <a:srgbClr val="59595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云南省曲靖市陆良河道综合整治工程中源泽节点景观设计方案</a:t>
            </a:r>
            <a:endParaRPr lang="en-US" altLang="en-US" sz="800" dirty="0"/>
          </a:p>
        </p:txBody>
      </p:sp>
      <p:grpSp>
        <p:nvGrpSpPr>
          <p:cNvPr id="22" name="group 22"/>
          <p:cNvGrpSpPr/>
          <p:nvPr/>
        </p:nvGrpSpPr>
        <p:grpSpPr>
          <a:xfrm rot="21600000">
            <a:off x="6487667" y="5074920"/>
            <a:ext cx="179578" cy="182879"/>
            <a:chOff x="0" y="0"/>
            <a:chExt cx="179578" cy="182879"/>
          </a:xfrm>
        </p:grpSpPr>
        <p:sp>
          <p:nvSpPr>
            <p:cNvPr id="192" name="path"/>
            <p:cNvSpPr/>
            <p:nvPr/>
          </p:nvSpPr>
          <p:spPr>
            <a:xfrm>
              <a:off x="0" y="0"/>
              <a:ext cx="179578" cy="182879"/>
            </a:xfrm>
            <a:custGeom>
              <a:avLst/>
              <a:gdLst/>
              <a:ahLst/>
              <a:cxnLst/>
              <a:rect l="0" t="0" r="0" b="0"/>
              <a:pathLst>
                <a:path w="282" h="287">
                  <a:moveTo>
                    <a:pt x="157" y="0"/>
                  </a:moveTo>
                  <a:lnTo>
                    <a:pt x="98" y="8"/>
                  </a:lnTo>
                  <a:lnTo>
                    <a:pt x="51" y="34"/>
                  </a:lnTo>
                  <a:lnTo>
                    <a:pt x="18" y="73"/>
                  </a:lnTo>
                  <a:lnTo>
                    <a:pt x="1" y="121"/>
                  </a:lnTo>
                  <a:lnTo>
                    <a:pt x="0" y="138"/>
                  </a:lnTo>
                  <a:lnTo>
                    <a:pt x="1" y="158"/>
                  </a:lnTo>
                  <a:lnTo>
                    <a:pt x="17" y="211"/>
                  </a:lnTo>
                  <a:lnTo>
                    <a:pt x="49" y="252"/>
                  </a:lnTo>
                  <a:lnTo>
                    <a:pt x="94" y="279"/>
                  </a:lnTo>
                  <a:lnTo>
                    <a:pt x="141" y="287"/>
                  </a:lnTo>
                  <a:lnTo>
                    <a:pt x="159" y="286"/>
                  </a:lnTo>
                  <a:lnTo>
                    <a:pt x="210" y="269"/>
                  </a:lnTo>
                  <a:lnTo>
                    <a:pt x="250" y="235"/>
                  </a:lnTo>
                  <a:lnTo>
                    <a:pt x="275" y="188"/>
                  </a:lnTo>
                  <a:lnTo>
                    <a:pt x="282" y="152"/>
                  </a:lnTo>
                  <a:lnTo>
                    <a:pt x="281" y="132"/>
                  </a:lnTo>
                  <a:lnTo>
                    <a:pt x="266" y="78"/>
                  </a:lnTo>
                  <a:lnTo>
                    <a:pt x="234" y="35"/>
                  </a:lnTo>
                  <a:lnTo>
                    <a:pt x="191" y="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4" name="textbox 194"/>
            <p:cNvSpPr/>
            <p:nvPr/>
          </p:nvSpPr>
          <p:spPr>
            <a:xfrm>
              <a:off x="-12700" y="-12700"/>
              <a:ext cx="205104" cy="2349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</a:pPr>
              <a:endParaRPr lang="en-US" altLang="en-US" sz="300" dirty="0"/>
            </a:p>
            <a:p>
              <a:pPr marL="37465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900" kern="0" spc="2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10</a:t>
              </a:r>
              <a:endParaRPr lang="en-US" altLang="en-US" sz="900" dirty="0"/>
            </a:p>
          </p:txBody>
        </p:sp>
      </p:grpSp>
      <p:grpSp>
        <p:nvGrpSpPr>
          <p:cNvPr id="24" name="group 24"/>
          <p:cNvGrpSpPr/>
          <p:nvPr/>
        </p:nvGrpSpPr>
        <p:grpSpPr>
          <a:xfrm rot="21600000">
            <a:off x="5490971" y="6765036"/>
            <a:ext cx="179578" cy="182880"/>
            <a:chOff x="0" y="0"/>
            <a:chExt cx="179578" cy="182880"/>
          </a:xfrm>
        </p:grpSpPr>
        <p:sp>
          <p:nvSpPr>
            <p:cNvPr id="196" name="path"/>
            <p:cNvSpPr/>
            <p:nvPr/>
          </p:nvSpPr>
          <p:spPr>
            <a:xfrm>
              <a:off x="0" y="0"/>
              <a:ext cx="179578" cy="182880"/>
            </a:xfrm>
            <a:custGeom>
              <a:avLst/>
              <a:gdLst/>
              <a:ahLst/>
              <a:cxnLst/>
              <a:rect l="0" t="0" r="0" b="0"/>
              <a:pathLst>
                <a:path w="282" h="288">
                  <a:moveTo>
                    <a:pt x="157" y="0"/>
                  </a:moveTo>
                  <a:lnTo>
                    <a:pt x="98" y="8"/>
                  </a:lnTo>
                  <a:lnTo>
                    <a:pt x="51" y="34"/>
                  </a:lnTo>
                  <a:lnTo>
                    <a:pt x="18" y="73"/>
                  </a:lnTo>
                  <a:lnTo>
                    <a:pt x="1" y="121"/>
                  </a:lnTo>
                  <a:lnTo>
                    <a:pt x="0" y="139"/>
                  </a:lnTo>
                  <a:lnTo>
                    <a:pt x="1" y="158"/>
                  </a:lnTo>
                  <a:lnTo>
                    <a:pt x="17" y="211"/>
                  </a:lnTo>
                  <a:lnTo>
                    <a:pt x="49" y="253"/>
                  </a:lnTo>
                  <a:lnTo>
                    <a:pt x="94" y="279"/>
                  </a:lnTo>
                  <a:lnTo>
                    <a:pt x="141" y="288"/>
                  </a:lnTo>
                  <a:lnTo>
                    <a:pt x="160" y="286"/>
                  </a:lnTo>
                  <a:lnTo>
                    <a:pt x="210" y="269"/>
                  </a:lnTo>
                  <a:lnTo>
                    <a:pt x="250" y="235"/>
                  </a:lnTo>
                  <a:lnTo>
                    <a:pt x="276" y="188"/>
                  </a:lnTo>
                  <a:lnTo>
                    <a:pt x="282" y="152"/>
                  </a:lnTo>
                  <a:lnTo>
                    <a:pt x="281" y="132"/>
                  </a:lnTo>
                  <a:lnTo>
                    <a:pt x="266" y="78"/>
                  </a:lnTo>
                  <a:lnTo>
                    <a:pt x="234" y="35"/>
                  </a:lnTo>
                  <a:lnTo>
                    <a:pt x="191" y="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98" name="textbox 198"/>
            <p:cNvSpPr/>
            <p:nvPr/>
          </p:nvSpPr>
          <p:spPr>
            <a:xfrm>
              <a:off x="-12700" y="-12700"/>
              <a:ext cx="205104" cy="2362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0000"/>
                </a:lnSpc>
              </a:pPr>
              <a:endParaRPr lang="en-US" altLang="en-US" sz="300" dirty="0"/>
            </a:p>
            <a:p>
              <a:pPr marL="36830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900" kern="0" spc="2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11</a:t>
              </a:r>
              <a:endParaRPr lang="en-US" altLang="en-US" sz="900" dirty="0"/>
            </a:p>
          </p:txBody>
        </p:sp>
      </p:grpSp>
      <p:grpSp>
        <p:nvGrpSpPr>
          <p:cNvPr id="26" name="group 26"/>
          <p:cNvGrpSpPr/>
          <p:nvPr/>
        </p:nvGrpSpPr>
        <p:grpSpPr>
          <a:xfrm rot="21600000">
            <a:off x="4622291" y="6269736"/>
            <a:ext cx="179578" cy="182880"/>
            <a:chOff x="0" y="0"/>
            <a:chExt cx="179578" cy="182880"/>
          </a:xfrm>
        </p:grpSpPr>
        <p:sp>
          <p:nvSpPr>
            <p:cNvPr id="200" name="path"/>
            <p:cNvSpPr/>
            <p:nvPr/>
          </p:nvSpPr>
          <p:spPr>
            <a:xfrm>
              <a:off x="0" y="0"/>
              <a:ext cx="179578" cy="182880"/>
            </a:xfrm>
            <a:custGeom>
              <a:avLst/>
              <a:gdLst/>
              <a:ahLst/>
              <a:cxnLst/>
              <a:rect l="0" t="0" r="0" b="0"/>
              <a:pathLst>
                <a:path w="282" h="288">
                  <a:moveTo>
                    <a:pt x="157" y="0"/>
                  </a:moveTo>
                  <a:lnTo>
                    <a:pt x="98" y="8"/>
                  </a:lnTo>
                  <a:lnTo>
                    <a:pt x="51" y="34"/>
                  </a:lnTo>
                  <a:lnTo>
                    <a:pt x="18" y="73"/>
                  </a:lnTo>
                  <a:lnTo>
                    <a:pt x="1" y="121"/>
                  </a:lnTo>
                  <a:lnTo>
                    <a:pt x="0" y="139"/>
                  </a:lnTo>
                  <a:lnTo>
                    <a:pt x="1" y="158"/>
                  </a:lnTo>
                  <a:lnTo>
                    <a:pt x="17" y="211"/>
                  </a:lnTo>
                  <a:lnTo>
                    <a:pt x="49" y="253"/>
                  </a:lnTo>
                  <a:lnTo>
                    <a:pt x="94" y="279"/>
                  </a:lnTo>
                  <a:lnTo>
                    <a:pt x="141" y="288"/>
                  </a:lnTo>
                  <a:lnTo>
                    <a:pt x="160" y="286"/>
                  </a:lnTo>
                  <a:lnTo>
                    <a:pt x="210" y="269"/>
                  </a:lnTo>
                  <a:lnTo>
                    <a:pt x="250" y="235"/>
                  </a:lnTo>
                  <a:lnTo>
                    <a:pt x="276" y="188"/>
                  </a:lnTo>
                  <a:lnTo>
                    <a:pt x="282" y="152"/>
                  </a:lnTo>
                  <a:lnTo>
                    <a:pt x="281" y="132"/>
                  </a:lnTo>
                  <a:lnTo>
                    <a:pt x="266" y="78"/>
                  </a:lnTo>
                  <a:lnTo>
                    <a:pt x="234" y="35"/>
                  </a:lnTo>
                  <a:lnTo>
                    <a:pt x="191" y="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2" name="textbox 202"/>
            <p:cNvSpPr/>
            <p:nvPr/>
          </p:nvSpPr>
          <p:spPr>
            <a:xfrm>
              <a:off x="-12700" y="-12700"/>
              <a:ext cx="205104" cy="2362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9000"/>
                </a:lnSpc>
              </a:pPr>
              <a:endParaRPr lang="en-US" altLang="en-US" sz="300" dirty="0"/>
            </a:p>
            <a:p>
              <a:pPr marL="3683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900" kern="0" spc="2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12</a:t>
              </a:r>
              <a:endParaRPr lang="en-US" altLang="en-US" sz="900" dirty="0"/>
            </a:p>
          </p:txBody>
        </p:sp>
      </p:grpSp>
      <p:grpSp>
        <p:nvGrpSpPr>
          <p:cNvPr id="30" name="group 30"/>
          <p:cNvGrpSpPr/>
          <p:nvPr/>
        </p:nvGrpSpPr>
        <p:grpSpPr>
          <a:xfrm rot="21600000">
            <a:off x="6571488" y="4622292"/>
            <a:ext cx="179578" cy="182879"/>
            <a:chOff x="0" y="0"/>
            <a:chExt cx="179578" cy="182879"/>
          </a:xfrm>
        </p:grpSpPr>
        <p:sp>
          <p:nvSpPr>
            <p:cNvPr id="208" name="path"/>
            <p:cNvSpPr/>
            <p:nvPr/>
          </p:nvSpPr>
          <p:spPr>
            <a:xfrm>
              <a:off x="0" y="0"/>
              <a:ext cx="179578" cy="182879"/>
            </a:xfrm>
            <a:custGeom>
              <a:avLst/>
              <a:gdLst/>
              <a:ahLst/>
              <a:cxnLst/>
              <a:rect l="0" t="0" r="0" b="0"/>
              <a:pathLst>
                <a:path w="282" h="287">
                  <a:moveTo>
                    <a:pt x="157" y="0"/>
                  </a:moveTo>
                  <a:lnTo>
                    <a:pt x="98" y="8"/>
                  </a:lnTo>
                  <a:lnTo>
                    <a:pt x="51" y="34"/>
                  </a:lnTo>
                  <a:lnTo>
                    <a:pt x="18" y="73"/>
                  </a:lnTo>
                  <a:lnTo>
                    <a:pt x="1" y="121"/>
                  </a:lnTo>
                  <a:lnTo>
                    <a:pt x="0" y="138"/>
                  </a:lnTo>
                  <a:lnTo>
                    <a:pt x="1" y="158"/>
                  </a:lnTo>
                  <a:lnTo>
                    <a:pt x="17" y="211"/>
                  </a:lnTo>
                  <a:lnTo>
                    <a:pt x="49" y="252"/>
                  </a:lnTo>
                  <a:lnTo>
                    <a:pt x="94" y="279"/>
                  </a:lnTo>
                  <a:lnTo>
                    <a:pt x="141" y="287"/>
                  </a:lnTo>
                  <a:lnTo>
                    <a:pt x="160" y="286"/>
                  </a:lnTo>
                  <a:lnTo>
                    <a:pt x="210" y="269"/>
                  </a:lnTo>
                  <a:lnTo>
                    <a:pt x="250" y="235"/>
                  </a:lnTo>
                  <a:lnTo>
                    <a:pt x="275" y="188"/>
                  </a:lnTo>
                  <a:lnTo>
                    <a:pt x="282" y="152"/>
                  </a:lnTo>
                  <a:lnTo>
                    <a:pt x="281" y="132"/>
                  </a:lnTo>
                  <a:lnTo>
                    <a:pt x="266" y="78"/>
                  </a:lnTo>
                  <a:lnTo>
                    <a:pt x="234" y="35"/>
                  </a:lnTo>
                  <a:lnTo>
                    <a:pt x="191" y="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0" name="textbox 210"/>
            <p:cNvSpPr/>
            <p:nvPr/>
          </p:nvSpPr>
          <p:spPr>
            <a:xfrm>
              <a:off x="-12700" y="-12700"/>
              <a:ext cx="205104" cy="2349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9000"/>
                </a:lnSpc>
              </a:pPr>
              <a:endParaRPr lang="en-US" altLang="en-US" sz="300" dirty="0"/>
            </a:p>
            <a:p>
              <a:pPr marL="37465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900" kern="0" spc="2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16</a:t>
              </a:r>
              <a:endParaRPr lang="en-US" altLang="en-US" sz="9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3931920" y="7949184"/>
            <a:ext cx="179578" cy="182879"/>
            <a:chOff x="0" y="0"/>
            <a:chExt cx="179578" cy="182879"/>
          </a:xfrm>
        </p:grpSpPr>
        <p:sp>
          <p:nvSpPr>
            <p:cNvPr id="212" name="path"/>
            <p:cNvSpPr/>
            <p:nvPr/>
          </p:nvSpPr>
          <p:spPr>
            <a:xfrm>
              <a:off x="0" y="0"/>
              <a:ext cx="179578" cy="182879"/>
            </a:xfrm>
            <a:custGeom>
              <a:avLst/>
              <a:gdLst/>
              <a:ahLst/>
              <a:cxnLst/>
              <a:rect l="0" t="0" r="0" b="0"/>
              <a:pathLst>
                <a:path w="282" h="287">
                  <a:moveTo>
                    <a:pt x="157" y="0"/>
                  </a:moveTo>
                  <a:lnTo>
                    <a:pt x="98" y="8"/>
                  </a:lnTo>
                  <a:lnTo>
                    <a:pt x="51" y="34"/>
                  </a:lnTo>
                  <a:lnTo>
                    <a:pt x="18" y="73"/>
                  </a:lnTo>
                  <a:lnTo>
                    <a:pt x="1" y="121"/>
                  </a:lnTo>
                  <a:lnTo>
                    <a:pt x="0" y="138"/>
                  </a:lnTo>
                  <a:lnTo>
                    <a:pt x="1" y="158"/>
                  </a:lnTo>
                  <a:lnTo>
                    <a:pt x="17" y="211"/>
                  </a:lnTo>
                  <a:lnTo>
                    <a:pt x="49" y="252"/>
                  </a:lnTo>
                  <a:lnTo>
                    <a:pt x="94" y="279"/>
                  </a:lnTo>
                  <a:lnTo>
                    <a:pt x="141" y="287"/>
                  </a:lnTo>
                  <a:lnTo>
                    <a:pt x="160" y="286"/>
                  </a:lnTo>
                  <a:lnTo>
                    <a:pt x="210" y="269"/>
                  </a:lnTo>
                  <a:lnTo>
                    <a:pt x="250" y="235"/>
                  </a:lnTo>
                  <a:lnTo>
                    <a:pt x="275" y="188"/>
                  </a:lnTo>
                  <a:lnTo>
                    <a:pt x="282" y="152"/>
                  </a:lnTo>
                  <a:lnTo>
                    <a:pt x="281" y="132"/>
                  </a:lnTo>
                  <a:lnTo>
                    <a:pt x="266" y="78"/>
                  </a:lnTo>
                  <a:lnTo>
                    <a:pt x="234" y="35"/>
                  </a:lnTo>
                  <a:lnTo>
                    <a:pt x="191" y="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4" name="textbox 214"/>
            <p:cNvSpPr/>
            <p:nvPr/>
          </p:nvSpPr>
          <p:spPr>
            <a:xfrm>
              <a:off x="-12700" y="-12700"/>
              <a:ext cx="205104" cy="2362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1000"/>
                </a:lnSpc>
              </a:pPr>
              <a:endParaRPr lang="en-US" altLang="en-US" sz="300" dirty="0"/>
            </a:p>
            <a:p>
              <a:pPr marL="3683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900" kern="0" spc="2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14</a:t>
              </a:r>
              <a:endParaRPr lang="en-US" altLang="en-US" sz="900" dirty="0"/>
            </a:p>
          </p:txBody>
        </p:sp>
      </p:grpSp>
      <p:grpSp>
        <p:nvGrpSpPr>
          <p:cNvPr id="38" name="group 38"/>
          <p:cNvGrpSpPr/>
          <p:nvPr/>
        </p:nvGrpSpPr>
        <p:grpSpPr>
          <a:xfrm rot="21600000">
            <a:off x="8432292" y="3435096"/>
            <a:ext cx="179577" cy="182880"/>
            <a:chOff x="0" y="0"/>
            <a:chExt cx="179577" cy="182880"/>
          </a:xfrm>
        </p:grpSpPr>
        <p:sp>
          <p:nvSpPr>
            <p:cNvPr id="224" name="path"/>
            <p:cNvSpPr/>
            <p:nvPr/>
          </p:nvSpPr>
          <p:spPr>
            <a:xfrm>
              <a:off x="0" y="0"/>
              <a:ext cx="179577" cy="182880"/>
            </a:xfrm>
            <a:custGeom>
              <a:avLst/>
              <a:gdLst/>
              <a:ahLst/>
              <a:cxnLst/>
              <a:rect l="0" t="0" r="0" b="0"/>
              <a:pathLst>
                <a:path w="282" h="288">
                  <a:moveTo>
                    <a:pt x="157" y="0"/>
                  </a:moveTo>
                  <a:lnTo>
                    <a:pt x="98" y="8"/>
                  </a:lnTo>
                  <a:lnTo>
                    <a:pt x="51" y="34"/>
                  </a:lnTo>
                  <a:lnTo>
                    <a:pt x="18" y="73"/>
                  </a:lnTo>
                  <a:lnTo>
                    <a:pt x="1" y="121"/>
                  </a:lnTo>
                  <a:lnTo>
                    <a:pt x="0" y="138"/>
                  </a:lnTo>
                  <a:lnTo>
                    <a:pt x="1" y="158"/>
                  </a:lnTo>
                  <a:lnTo>
                    <a:pt x="17" y="211"/>
                  </a:lnTo>
                  <a:lnTo>
                    <a:pt x="49" y="252"/>
                  </a:lnTo>
                  <a:lnTo>
                    <a:pt x="94" y="279"/>
                  </a:lnTo>
                  <a:lnTo>
                    <a:pt x="141" y="288"/>
                  </a:lnTo>
                  <a:lnTo>
                    <a:pt x="160" y="286"/>
                  </a:lnTo>
                  <a:lnTo>
                    <a:pt x="210" y="269"/>
                  </a:lnTo>
                  <a:lnTo>
                    <a:pt x="250" y="235"/>
                  </a:lnTo>
                  <a:lnTo>
                    <a:pt x="275" y="188"/>
                  </a:lnTo>
                  <a:lnTo>
                    <a:pt x="282" y="152"/>
                  </a:lnTo>
                  <a:lnTo>
                    <a:pt x="281" y="132"/>
                  </a:lnTo>
                  <a:lnTo>
                    <a:pt x="266" y="78"/>
                  </a:lnTo>
                  <a:lnTo>
                    <a:pt x="234" y="35"/>
                  </a:lnTo>
                  <a:lnTo>
                    <a:pt x="191" y="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6" name="textbox 226"/>
            <p:cNvSpPr/>
            <p:nvPr/>
          </p:nvSpPr>
          <p:spPr>
            <a:xfrm>
              <a:off x="-12700" y="-12700"/>
              <a:ext cx="205104" cy="2349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9000"/>
                </a:lnSpc>
              </a:pPr>
              <a:endParaRPr lang="en-US" altLang="en-US" sz="300" dirty="0"/>
            </a:p>
            <a:p>
              <a:pPr marL="3746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900" kern="0" spc="2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16</a:t>
              </a:r>
              <a:endParaRPr lang="en-US" altLang="en-US" sz="900" dirty="0"/>
            </a:p>
          </p:txBody>
        </p:sp>
      </p:grpSp>
      <p:grpSp>
        <p:nvGrpSpPr>
          <p:cNvPr id="44" name="group 44"/>
          <p:cNvGrpSpPr/>
          <p:nvPr/>
        </p:nvGrpSpPr>
        <p:grpSpPr>
          <a:xfrm rot="21600000">
            <a:off x="6533388" y="5932932"/>
            <a:ext cx="179578" cy="179832"/>
            <a:chOff x="0" y="0"/>
            <a:chExt cx="179578" cy="179832"/>
          </a:xfrm>
        </p:grpSpPr>
        <p:sp>
          <p:nvSpPr>
            <p:cNvPr id="236" name="path"/>
            <p:cNvSpPr/>
            <p:nvPr/>
          </p:nvSpPr>
          <p:spPr>
            <a:xfrm>
              <a:off x="0" y="0"/>
              <a:ext cx="179578" cy="179832"/>
            </a:xfrm>
            <a:custGeom>
              <a:avLst/>
              <a:gdLst/>
              <a:ahLst/>
              <a:cxnLst/>
              <a:rect l="0" t="0" r="0" b="0"/>
              <a:pathLst>
                <a:path w="282" h="283">
                  <a:moveTo>
                    <a:pt x="157" y="0"/>
                  </a:moveTo>
                  <a:lnTo>
                    <a:pt x="98" y="8"/>
                  </a:lnTo>
                  <a:lnTo>
                    <a:pt x="51" y="33"/>
                  </a:lnTo>
                  <a:lnTo>
                    <a:pt x="18" y="71"/>
                  </a:lnTo>
                  <a:lnTo>
                    <a:pt x="1" y="119"/>
                  </a:lnTo>
                  <a:lnTo>
                    <a:pt x="0" y="136"/>
                  </a:lnTo>
                  <a:lnTo>
                    <a:pt x="1" y="156"/>
                  </a:lnTo>
                  <a:lnTo>
                    <a:pt x="17" y="208"/>
                  </a:lnTo>
                  <a:lnTo>
                    <a:pt x="49" y="248"/>
                  </a:lnTo>
                  <a:lnTo>
                    <a:pt x="94" y="275"/>
                  </a:lnTo>
                  <a:lnTo>
                    <a:pt x="141" y="283"/>
                  </a:lnTo>
                  <a:lnTo>
                    <a:pt x="160" y="282"/>
                  </a:lnTo>
                  <a:lnTo>
                    <a:pt x="210" y="265"/>
                  </a:lnTo>
                  <a:lnTo>
                    <a:pt x="250" y="231"/>
                  </a:lnTo>
                  <a:lnTo>
                    <a:pt x="275" y="185"/>
                  </a:lnTo>
                  <a:lnTo>
                    <a:pt x="282" y="150"/>
                  </a:lnTo>
                  <a:lnTo>
                    <a:pt x="281" y="130"/>
                  </a:lnTo>
                  <a:lnTo>
                    <a:pt x="266" y="76"/>
                  </a:lnTo>
                  <a:lnTo>
                    <a:pt x="234" y="35"/>
                  </a:lnTo>
                  <a:lnTo>
                    <a:pt x="191" y="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8" name="textbox 238"/>
            <p:cNvSpPr/>
            <p:nvPr/>
          </p:nvSpPr>
          <p:spPr>
            <a:xfrm>
              <a:off x="-12700" y="-12700"/>
              <a:ext cx="205104" cy="2317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</a:pPr>
              <a:endParaRPr lang="en-US" altLang="en-US" sz="300" dirty="0"/>
            </a:p>
            <a:p>
              <a:pPr marL="7556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900" kern="0" spc="-2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3</a:t>
              </a:r>
              <a:endParaRPr lang="en-US" altLang="en-US" sz="900" dirty="0"/>
            </a:p>
          </p:txBody>
        </p:sp>
      </p:grpSp>
      <p:grpSp>
        <p:nvGrpSpPr>
          <p:cNvPr id="48" name="group 48"/>
          <p:cNvGrpSpPr/>
          <p:nvPr/>
        </p:nvGrpSpPr>
        <p:grpSpPr>
          <a:xfrm rot="21600000">
            <a:off x="7559040" y="4602480"/>
            <a:ext cx="179577" cy="179832"/>
            <a:chOff x="0" y="0"/>
            <a:chExt cx="179577" cy="179832"/>
          </a:xfrm>
        </p:grpSpPr>
        <p:sp>
          <p:nvSpPr>
            <p:cNvPr id="244" name="path"/>
            <p:cNvSpPr/>
            <p:nvPr/>
          </p:nvSpPr>
          <p:spPr>
            <a:xfrm>
              <a:off x="0" y="0"/>
              <a:ext cx="179577" cy="179832"/>
            </a:xfrm>
            <a:custGeom>
              <a:avLst/>
              <a:gdLst/>
              <a:ahLst/>
              <a:cxnLst/>
              <a:rect l="0" t="0" r="0" b="0"/>
              <a:pathLst>
                <a:path w="282" h="283">
                  <a:moveTo>
                    <a:pt x="157" y="0"/>
                  </a:moveTo>
                  <a:lnTo>
                    <a:pt x="98" y="8"/>
                  </a:lnTo>
                  <a:lnTo>
                    <a:pt x="51" y="33"/>
                  </a:lnTo>
                  <a:lnTo>
                    <a:pt x="18" y="71"/>
                  </a:lnTo>
                  <a:lnTo>
                    <a:pt x="1" y="119"/>
                  </a:lnTo>
                  <a:lnTo>
                    <a:pt x="0" y="136"/>
                  </a:lnTo>
                  <a:lnTo>
                    <a:pt x="1" y="155"/>
                  </a:lnTo>
                  <a:lnTo>
                    <a:pt x="17" y="207"/>
                  </a:lnTo>
                  <a:lnTo>
                    <a:pt x="49" y="248"/>
                  </a:lnTo>
                  <a:lnTo>
                    <a:pt x="94" y="274"/>
                  </a:lnTo>
                  <a:lnTo>
                    <a:pt x="141" y="283"/>
                  </a:lnTo>
                  <a:lnTo>
                    <a:pt x="160" y="282"/>
                  </a:lnTo>
                  <a:lnTo>
                    <a:pt x="210" y="265"/>
                  </a:lnTo>
                  <a:lnTo>
                    <a:pt x="250" y="231"/>
                  </a:lnTo>
                  <a:lnTo>
                    <a:pt x="275" y="185"/>
                  </a:lnTo>
                  <a:lnTo>
                    <a:pt x="282" y="150"/>
                  </a:lnTo>
                  <a:lnTo>
                    <a:pt x="281" y="130"/>
                  </a:lnTo>
                  <a:lnTo>
                    <a:pt x="266" y="76"/>
                  </a:lnTo>
                  <a:lnTo>
                    <a:pt x="234" y="35"/>
                  </a:lnTo>
                  <a:lnTo>
                    <a:pt x="191" y="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6" name="textbox 246"/>
            <p:cNvSpPr/>
            <p:nvPr/>
          </p:nvSpPr>
          <p:spPr>
            <a:xfrm>
              <a:off x="-12700" y="-12700"/>
              <a:ext cx="205104" cy="2317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</a:pPr>
              <a:endParaRPr lang="en-US" altLang="en-US" sz="300" dirty="0"/>
            </a:p>
            <a:p>
              <a:pPr marL="73660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900" kern="0" spc="-1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9</a:t>
              </a:r>
              <a:endParaRPr lang="en-US" altLang="en-US" sz="900" dirty="0"/>
            </a:p>
          </p:txBody>
        </p:sp>
      </p:grpSp>
      <p:grpSp>
        <p:nvGrpSpPr>
          <p:cNvPr id="54" name="group 54"/>
          <p:cNvGrpSpPr/>
          <p:nvPr/>
        </p:nvGrpSpPr>
        <p:grpSpPr>
          <a:xfrm rot="21600000">
            <a:off x="8206740" y="3962400"/>
            <a:ext cx="179577" cy="178308"/>
            <a:chOff x="0" y="0"/>
            <a:chExt cx="179577" cy="178308"/>
          </a:xfrm>
        </p:grpSpPr>
        <p:sp>
          <p:nvSpPr>
            <p:cNvPr id="256" name="path"/>
            <p:cNvSpPr/>
            <p:nvPr/>
          </p:nvSpPr>
          <p:spPr>
            <a:xfrm>
              <a:off x="0" y="0"/>
              <a:ext cx="179577" cy="178308"/>
            </a:xfrm>
            <a:custGeom>
              <a:avLst/>
              <a:gdLst/>
              <a:ahLst/>
              <a:cxnLst/>
              <a:rect l="0" t="0" r="0" b="0"/>
              <a:pathLst>
                <a:path w="282" h="280">
                  <a:moveTo>
                    <a:pt x="157" y="0"/>
                  </a:moveTo>
                  <a:lnTo>
                    <a:pt x="98" y="8"/>
                  </a:lnTo>
                  <a:lnTo>
                    <a:pt x="51" y="33"/>
                  </a:lnTo>
                  <a:lnTo>
                    <a:pt x="18" y="71"/>
                  </a:lnTo>
                  <a:lnTo>
                    <a:pt x="1" y="118"/>
                  </a:lnTo>
                  <a:lnTo>
                    <a:pt x="0" y="135"/>
                  </a:lnTo>
                  <a:lnTo>
                    <a:pt x="1" y="154"/>
                  </a:lnTo>
                  <a:lnTo>
                    <a:pt x="17" y="206"/>
                  </a:lnTo>
                  <a:lnTo>
                    <a:pt x="49" y="246"/>
                  </a:lnTo>
                  <a:lnTo>
                    <a:pt x="94" y="272"/>
                  </a:lnTo>
                  <a:lnTo>
                    <a:pt x="141" y="280"/>
                  </a:lnTo>
                  <a:lnTo>
                    <a:pt x="160" y="279"/>
                  </a:lnTo>
                  <a:lnTo>
                    <a:pt x="210" y="262"/>
                  </a:lnTo>
                  <a:lnTo>
                    <a:pt x="250" y="229"/>
                  </a:lnTo>
                  <a:lnTo>
                    <a:pt x="275" y="184"/>
                  </a:lnTo>
                  <a:lnTo>
                    <a:pt x="282" y="148"/>
                  </a:lnTo>
                  <a:lnTo>
                    <a:pt x="281" y="129"/>
                  </a:lnTo>
                  <a:lnTo>
                    <a:pt x="266" y="76"/>
                  </a:lnTo>
                  <a:lnTo>
                    <a:pt x="234" y="34"/>
                  </a:lnTo>
                  <a:lnTo>
                    <a:pt x="191" y="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8" name="textbox 258"/>
            <p:cNvSpPr/>
            <p:nvPr/>
          </p:nvSpPr>
          <p:spPr>
            <a:xfrm>
              <a:off x="-12700" y="-12700"/>
              <a:ext cx="205104" cy="22987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0000"/>
                </a:lnSpc>
              </a:pPr>
              <a:endParaRPr lang="en-US" altLang="en-US" sz="300" dirty="0"/>
            </a:p>
            <a:p>
              <a:pPr marL="73660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900" kern="0" spc="-1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8</a:t>
              </a:r>
              <a:endParaRPr lang="en-US" altLang="en-US" sz="900" dirty="0"/>
            </a:p>
          </p:txBody>
        </p:sp>
      </p:grpSp>
      <p:grpSp>
        <p:nvGrpSpPr>
          <p:cNvPr id="56" name="group 56"/>
          <p:cNvGrpSpPr/>
          <p:nvPr/>
        </p:nvGrpSpPr>
        <p:grpSpPr>
          <a:xfrm rot="21600000">
            <a:off x="9223247" y="3294888"/>
            <a:ext cx="178054" cy="179832"/>
            <a:chOff x="0" y="0"/>
            <a:chExt cx="178054" cy="179832"/>
          </a:xfrm>
        </p:grpSpPr>
        <p:sp>
          <p:nvSpPr>
            <p:cNvPr id="260" name="path"/>
            <p:cNvSpPr/>
            <p:nvPr/>
          </p:nvSpPr>
          <p:spPr>
            <a:xfrm>
              <a:off x="0" y="0"/>
              <a:ext cx="178054" cy="179832"/>
            </a:xfrm>
            <a:custGeom>
              <a:avLst/>
              <a:gdLst/>
              <a:ahLst/>
              <a:cxnLst/>
              <a:rect l="0" t="0" r="0" b="0"/>
              <a:pathLst>
                <a:path w="280" h="283">
                  <a:moveTo>
                    <a:pt x="156" y="0"/>
                  </a:moveTo>
                  <a:lnTo>
                    <a:pt x="97" y="8"/>
                  </a:lnTo>
                  <a:lnTo>
                    <a:pt x="51" y="33"/>
                  </a:lnTo>
                  <a:lnTo>
                    <a:pt x="18" y="71"/>
                  </a:lnTo>
                  <a:lnTo>
                    <a:pt x="1" y="119"/>
                  </a:lnTo>
                  <a:lnTo>
                    <a:pt x="0" y="136"/>
                  </a:lnTo>
                  <a:lnTo>
                    <a:pt x="1" y="156"/>
                  </a:lnTo>
                  <a:lnTo>
                    <a:pt x="17" y="208"/>
                  </a:lnTo>
                  <a:lnTo>
                    <a:pt x="49" y="248"/>
                  </a:lnTo>
                  <a:lnTo>
                    <a:pt x="93" y="275"/>
                  </a:lnTo>
                  <a:lnTo>
                    <a:pt x="140" y="283"/>
                  </a:lnTo>
                  <a:lnTo>
                    <a:pt x="158" y="282"/>
                  </a:lnTo>
                  <a:lnTo>
                    <a:pt x="208" y="265"/>
                  </a:lnTo>
                  <a:lnTo>
                    <a:pt x="248" y="231"/>
                  </a:lnTo>
                  <a:lnTo>
                    <a:pt x="273" y="185"/>
                  </a:lnTo>
                  <a:lnTo>
                    <a:pt x="280" y="150"/>
                  </a:lnTo>
                  <a:lnTo>
                    <a:pt x="279" y="130"/>
                  </a:lnTo>
                  <a:lnTo>
                    <a:pt x="264" y="76"/>
                  </a:lnTo>
                  <a:lnTo>
                    <a:pt x="232" y="35"/>
                  </a:lnTo>
                  <a:lnTo>
                    <a:pt x="189" y="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2" name="textbox 262"/>
            <p:cNvSpPr/>
            <p:nvPr/>
          </p:nvSpPr>
          <p:spPr>
            <a:xfrm>
              <a:off x="-12700" y="-12700"/>
              <a:ext cx="203834" cy="2330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4000"/>
                </a:lnSpc>
              </a:pPr>
              <a:endParaRPr lang="en-US" altLang="en-US" sz="300" dirty="0"/>
            </a:p>
            <a:p>
              <a:pPr marL="72390" algn="l" rtl="0" eaLnBrk="0">
                <a:lnSpc>
                  <a:spcPct val="85000"/>
                </a:lnSpc>
                <a:spcBef>
                  <a:spcPts val="5"/>
                </a:spcBef>
              </a:pPr>
              <a:r>
                <a:rPr sz="900" kern="0" spc="-1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7</a:t>
              </a:r>
              <a:endParaRPr lang="en-US" altLang="en-US" sz="900" dirty="0"/>
            </a:p>
          </p:txBody>
        </p:sp>
      </p:grpSp>
      <p:grpSp>
        <p:nvGrpSpPr>
          <p:cNvPr id="60" name="group 60"/>
          <p:cNvGrpSpPr/>
          <p:nvPr/>
        </p:nvGrpSpPr>
        <p:grpSpPr>
          <a:xfrm rot="21600000">
            <a:off x="9648444" y="3535680"/>
            <a:ext cx="178053" cy="179832"/>
            <a:chOff x="0" y="0"/>
            <a:chExt cx="178053" cy="179832"/>
          </a:xfrm>
        </p:grpSpPr>
        <p:sp>
          <p:nvSpPr>
            <p:cNvPr id="268" name="path"/>
            <p:cNvSpPr/>
            <p:nvPr/>
          </p:nvSpPr>
          <p:spPr>
            <a:xfrm>
              <a:off x="0" y="0"/>
              <a:ext cx="178053" cy="179832"/>
            </a:xfrm>
            <a:custGeom>
              <a:avLst/>
              <a:gdLst/>
              <a:ahLst/>
              <a:cxnLst/>
              <a:rect l="0" t="0" r="0" b="0"/>
              <a:pathLst>
                <a:path w="280" h="283">
                  <a:moveTo>
                    <a:pt x="156" y="0"/>
                  </a:moveTo>
                  <a:lnTo>
                    <a:pt x="97" y="8"/>
                  </a:lnTo>
                  <a:lnTo>
                    <a:pt x="51" y="33"/>
                  </a:lnTo>
                  <a:lnTo>
                    <a:pt x="18" y="71"/>
                  </a:lnTo>
                  <a:lnTo>
                    <a:pt x="1" y="119"/>
                  </a:lnTo>
                  <a:lnTo>
                    <a:pt x="0" y="136"/>
                  </a:lnTo>
                  <a:lnTo>
                    <a:pt x="1" y="155"/>
                  </a:lnTo>
                  <a:lnTo>
                    <a:pt x="17" y="208"/>
                  </a:lnTo>
                  <a:lnTo>
                    <a:pt x="49" y="248"/>
                  </a:lnTo>
                  <a:lnTo>
                    <a:pt x="93" y="275"/>
                  </a:lnTo>
                  <a:lnTo>
                    <a:pt x="140" y="283"/>
                  </a:lnTo>
                  <a:lnTo>
                    <a:pt x="158" y="281"/>
                  </a:lnTo>
                  <a:lnTo>
                    <a:pt x="208" y="265"/>
                  </a:lnTo>
                  <a:lnTo>
                    <a:pt x="248" y="231"/>
                  </a:lnTo>
                  <a:lnTo>
                    <a:pt x="273" y="185"/>
                  </a:lnTo>
                  <a:lnTo>
                    <a:pt x="280" y="150"/>
                  </a:lnTo>
                  <a:lnTo>
                    <a:pt x="279" y="130"/>
                  </a:lnTo>
                  <a:lnTo>
                    <a:pt x="264" y="76"/>
                  </a:lnTo>
                  <a:lnTo>
                    <a:pt x="232" y="35"/>
                  </a:lnTo>
                  <a:lnTo>
                    <a:pt x="189" y="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0" name="textbox 270"/>
            <p:cNvSpPr/>
            <p:nvPr/>
          </p:nvSpPr>
          <p:spPr>
            <a:xfrm>
              <a:off x="-12700" y="-12700"/>
              <a:ext cx="203834" cy="2317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</a:pPr>
              <a:endParaRPr lang="en-US" altLang="en-US" sz="300" dirty="0"/>
            </a:p>
            <a:p>
              <a:pPr marL="74295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900" kern="0" spc="-2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6</a:t>
              </a:r>
              <a:endParaRPr lang="en-US" altLang="en-US" sz="900" dirty="0"/>
            </a:p>
          </p:txBody>
        </p:sp>
      </p:grpSp>
      <p:grpSp>
        <p:nvGrpSpPr>
          <p:cNvPr id="62" name="group 62"/>
          <p:cNvGrpSpPr/>
          <p:nvPr/>
        </p:nvGrpSpPr>
        <p:grpSpPr>
          <a:xfrm rot="21600000">
            <a:off x="10791444" y="3256788"/>
            <a:ext cx="178053" cy="179832"/>
            <a:chOff x="0" y="0"/>
            <a:chExt cx="178053" cy="179832"/>
          </a:xfrm>
        </p:grpSpPr>
        <p:sp>
          <p:nvSpPr>
            <p:cNvPr id="272" name="path"/>
            <p:cNvSpPr/>
            <p:nvPr/>
          </p:nvSpPr>
          <p:spPr>
            <a:xfrm>
              <a:off x="0" y="0"/>
              <a:ext cx="178053" cy="179832"/>
            </a:xfrm>
            <a:custGeom>
              <a:avLst/>
              <a:gdLst/>
              <a:ahLst/>
              <a:cxnLst/>
              <a:rect l="0" t="0" r="0" b="0"/>
              <a:pathLst>
                <a:path w="280" h="283">
                  <a:moveTo>
                    <a:pt x="156" y="0"/>
                  </a:moveTo>
                  <a:lnTo>
                    <a:pt x="97" y="8"/>
                  </a:lnTo>
                  <a:lnTo>
                    <a:pt x="51" y="33"/>
                  </a:lnTo>
                  <a:lnTo>
                    <a:pt x="18" y="71"/>
                  </a:lnTo>
                  <a:lnTo>
                    <a:pt x="1" y="119"/>
                  </a:lnTo>
                  <a:lnTo>
                    <a:pt x="0" y="136"/>
                  </a:lnTo>
                  <a:lnTo>
                    <a:pt x="1" y="156"/>
                  </a:lnTo>
                  <a:lnTo>
                    <a:pt x="17" y="208"/>
                  </a:lnTo>
                  <a:lnTo>
                    <a:pt x="49" y="248"/>
                  </a:lnTo>
                  <a:lnTo>
                    <a:pt x="93" y="275"/>
                  </a:lnTo>
                  <a:lnTo>
                    <a:pt x="140" y="283"/>
                  </a:lnTo>
                  <a:lnTo>
                    <a:pt x="158" y="282"/>
                  </a:lnTo>
                  <a:lnTo>
                    <a:pt x="208" y="265"/>
                  </a:lnTo>
                  <a:lnTo>
                    <a:pt x="248" y="231"/>
                  </a:lnTo>
                  <a:lnTo>
                    <a:pt x="273" y="185"/>
                  </a:lnTo>
                  <a:lnTo>
                    <a:pt x="280" y="150"/>
                  </a:lnTo>
                  <a:lnTo>
                    <a:pt x="279" y="130"/>
                  </a:lnTo>
                  <a:lnTo>
                    <a:pt x="264" y="76"/>
                  </a:lnTo>
                  <a:lnTo>
                    <a:pt x="232" y="35"/>
                  </a:lnTo>
                  <a:lnTo>
                    <a:pt x="189" y="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4" name="textbox 274"/>
            <p:cNvSpPr/>
            <p:nvPr/>
          </p:nvSpPr>
          <p:spPr>
            <a:xfrm>
              <a:off x="-12700" y="-12700"/>
              <a:ext cx="203834" cy="2317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4000"/>
                </a:lnSpc>
              </a:pPr>
              <a:endParaRPr lang="en-US" altLang="en-US" sz="300" dirty="0"/>
            </a:p>
            <a:p>
              <a:pPr marL="77470" algn="l" rtl="0" eaLnBrk="0">
                <a:lnSpc>
                  <a:spcPct val="85000"/>
                </a:lnSpc>
                <a:spcBef>
                  <a:spcPts val="5"/>
                </a:spcBef>
              </a:pPr>
              <a:r>
                <a:rPr sz="900" kern="0" spc="-2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5</a:t>
              </a:r>
              <a:endParaRPr lang="en-US" altLang="en-US" sz="900" dirty="0"/>
            </a:p>
          </p:txBody>
        </p:sp>
      </p:grpSp>
      <p:grpSp>
        <p:nvGrpSpPr>
          <p:cNvPr id="64" name="group 64"/>
          <p:cNvGrpSpPr/>
          <p:nvPr/>
        </p:nvGrpSpPr>
        <p:grpSpPr>
          <a:xfrm rot="21600000">
            <a:off x="10668000" y="2447544"/>
            <a:ext cx="178054" cy="178308"/>
            <a:chOff x="0" y="0"/>
            <a:chExt cx="178054" cy="178308"/>
          </a:xfrm>
        </p:grpSpPr>
        <p:sp>
          <p:nvSpPr>
            <p:cNvPr id="276" name="path"/>
            <p:cNvSpPr/>
            <p:nvPr/>
          </p:nvSpPr>
          <p:spPr>
            <a:xfrm>
              <a:off x="0" y="0"/>
              <a:ext cx="178054" cy="178308"/>
            </a:xfrm>
            <a:custGeom>
              <a:avLst/>
              <a:gdLst/>
              <a:ahLst/>
              <a:cxnLst/>
              <a:rect l="0" t="0" r="0" b="0"/>
              <a:pathLst>
                <a:path w="280" h="280">
                  <a:moveTo>
                    <a:pt x="156" y="0"/>
                  </a:moveTo>
                  <a:lnTo>
                    <a:pt x="97" y="8"/>
                  </a:lnTo>
                  <a:lnTo>
                    <a:pt x="50" y="33"/>
                  </a:lnTo>
                  <a:lnTo>
                    <a:pt x="18" y="71"/>
                  </a:lnTo>
                  <a:lnTo>
                    <a:pt x="1" y="118"/>
                  </a:lnTo>
                  <a:lnTo>
                    <a:pt x="0" y="135"/>
                  </a:lnTo>
                  <a:lnTo>
                    <a:pt x="1" y="154"/>
                  </a:lnTo>
                  <a:lnTo>
                    <a:pt x="17" y="206"/>
                  </a:lnTo>
                  <a:lnTo>
                    <a:pt x="49" y="246"/>
                  </a:lnTo>
                  <a:lnTo>
                    <a:pt x="93" y="272"/>
                  </a:lnTo>
                  <a:lnTo>
                    <a:pt x="140" y="280"/>
                  </a:lnTo>
                  <a:lnTo>
                    <a:pt x="158" y="279"/>
                  </a:lnTo>
                  <a:lnTo>
                    <a:pt x="208" y="262"/>
                  </a:lnTo>
                  <a:lnTo>
                    <a:pt x="248" y="229"/>
                  </a:lnTo>
                  <a:lnTo>
                    <a:pt x="273" y="184"/>
                  </a:lnTo>
                  <a:lnTo>
                    <a:pt x="280" y="148"/>
                  </a:lnTo>
                  <a:lnTo>
                    <a:pt x="279" y="129"/>
                  </a:lnTo>
                  <a:lnTo>
                    <a:pt x="264" y="76"/>
                  </a:lnTo>
                  <a:lnTo>
                    <a:pt x="232" y="34"/>
                  </a:lnTo>
                  <a:lnTo>
                    <a:pt x="189" y="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3E3A39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78" name="textbox 278"/>
            <p:cNvSpPr/>
            <p:nvPr/>
          </p:nvSpPr>
          <p:spPr>
            <a:xfrm>
              <a:off x="-12700" y="-12700"/>
              <a:ext cx="203834" cy="2311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</a:pPr>
              <a:endParaRPr lang="en-US" altLang="en-US" sz="300" dirty="0"/>
            </a:p>
            <a:p>
              <a:pPr marL="6794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900" kern="0" spc="30" dirty="0">
                  <a:solidFill>
                    <a:srgbClr val="FFFFFF">
                      <a:alpha val="100000"/>
                    </a:srgbClr>
                  </a:solidFill>
                  <a:latin typeface="Microsoft Tai Le" panose="020B0502040204020203"/>
                  <a:ea typeface="Microsoft Tai Le" panose="020B0502040204020203"/>
                  <a:cs typeface="Microsoft Tai Le" panose="020B0502040204020203"/>
                </a:rPr>
                <a:t>4</a:t>
              </a:r>
              <a:endParaRPr lang="en-US" altLang="en-US" sz="900" dirty="0"/>
            </a:p>
          </p:txBody>
        </p:sp>
      </p:grp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900000" y="1080000"/>
            <a:ext cx="10800000" cy="9000000"/>
          </a:xfrm>
          <a:prstGeom prst="rect">
            <a:avLst/>
          </a:prstGeom>
        </p:spPr>
      </p:pic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2985135" y="4844415"/>
            <a:ext cx="540000" cy="540000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1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4274820" y="5377815"/>
            <a:ext cx="539750" cy="540000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2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7926705" y="2704465"/>
            <a:ext cx="539750" cy="540000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3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6391275" y="3282315"/>
            <a:ext cx="539750" cy="540000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4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6931025" y="4700905"/>
            <a:ext cx="539750" cy="540000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5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7"/>
            </p:custDataLst>
          </p:nvPr>
        </p:nvSpPr>
        <p:spPr>
          <a:xfrm>
            <a:off x="8084820" y="3639820"/>
            <a:ext cx="539750" cy="540000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6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7926705" y="5801995"/>
            <a:ext cx="539750" cy="540000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6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9095740" y="6408420"/>
            <a:ext cx="539750" cy="540000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7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10"/>
            </p:custDataLst>
          </p:nvPr>
        </p:nvSpPr>
        <p:spPr>
          <a:xfrm>
            <a:off x="6764020" y="6948170"/>
            <a:ext cx="539750" cy="540000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8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11"/>
            </p:custDataLst>
          </p:nvPr>
        </p:nvSpPr>
        <p:spPr>
          <a:xfrm>
            <a:off x="7926705" y="6452870"/>
            <a:ext cx="539750" cy="540000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6</a:t>
            </a:r>
            <a:endParaRPr lang="en-US" altLang="zh-CN" sz="2800" b="1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>
            <p:custDataLst>
              <p:tags r:id="rId12"/>
            </p:custDataLst>
          </p:nvPr>
        </p:nvSpPr>
        <p:spPr>
          <a:xfrm>
            <a:off x="6391275" y="7910830"/>
            <a:ext cx="539750" cy="540000"/>
          </a:xfrm>
          <a:prstGeom prst="ellips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</a:rPr>
              <a:t>6</a:t>
            </a:r>
            <a:endParaRPr lang="en-US" altLang="zh-CN" sz="2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9352_5*l_h_i*1_1_2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9352_5*l_h_i*1_2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9352_5*l_h_i*1_2_2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3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9352_5*l_h_a*1_2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UNIT_PRESET_TEXT" val="添加标题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9352_5*l_h_i*1_3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9352_5*l_h_i*1_3_2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6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9352_5*l_h_a*1_3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UNIT_PRESET_TEXT" val="添加标题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9352_5*l_h_i*1_4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9352_5*l_h_i*1_4_2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9352_5*l_h_a*1_4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UNIT_PRESET_TEXT" val="添加标题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352_5*b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PRESET_TEXT" val="CONTENTS"/>
  <p:tag name="KSO_WM_CHIP_GROUPID" val="5ec7ab758193540dcf6eab4b"/>
  <p:tag name="KSO_WM_CHIP_XID" val="5ec7ab758193540dcf6eab4c"/>
  <p:tag name="KSO_WM_UNIT_DEC_AREA_ID" val="bceeba1c6fe442cf892e5f072c4ed8e2"/>
  <p:tag name="KSO_WM_ASSEMBLE_CHIP_INDEX" val="1568d528bb174fc083dc25333ef547bf"/>
  <p:tag name="KSO_WM_UNIT_TEXT_FILL_FORE_SCHEMECOLOR_INDEX_BRIGHTNESS" val="-0.25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5*a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PRESET_TEXT" val="目 录"/>
  <p:tag name="KSO_WM_CHIP_GROUPID" val="5ec7ab758193540dcf6eab4b"/>
  <p:tag name="KSO_WM_CHIP_XID" val="5ec7ab758193540dcf6eab4c"/>
  <p:tag name="KSO_WM_UNIT_DEC_AREA_ID" val="bceeba1c6fe442cf892e5f072c4ed8e2"/>
  <p:tag name="KSO_WM_ASSEMBLE_CHIP_INDEX" val="1568d528bb174fc083dc25333ef547bf"/>
  <p:tag name="KSO_WM_UNIT_TEXT_FILL_FORE_SCHEMECOLOR_INDEX_BRIGHTNESS" val="0.15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CHIP_INFOS" val="{&quot;layout_type&quot;:&quot;forrightpic1&quot;,&quot;slide_type&quot;:[&quot;contents&quot;],&quot;aspect_ratio&quot;:&quot;16:9&quot;}"/>
  <p:tag name="KSO_WM_CHIP_XID" val="5ebe041a0ac41c4a0a52558a"/>
  <p:tag name="KSO_WM_CHIP_FILLPROP" val="[[{&quot;fill_id&quot;:&quot;6ecb4ab6aeb0408e8c60ff95ef2dc714&quot;,&quot;fill_align&quot;:&quot;cm&quot;,&quot;text_align&quot;:&quot;cm&quot;,&quot;text_direction&quot;:&quot;horizontal&quot;,&quot;chip_types&quot;:[&quot;catalogtitle&quot;]},{&quot;fill_id&quot;:&quot;795e435e96a74c4498810e5e94bb989b&quot;,&quot;fill_align&quot;:&quot;cm&quot;,&quot;text_align&quot;:&quot;lm&quot;,&quot;text_direction&quot;:&quot;horizontal&quot;,&quot;chip_types&quot;:[&quot;diagram&quot;]}]]"/>
  <p:tag name="KSO_WM_SLIDE_ID" val="custom20209352_5"/>
  <p:tag name="KSO_WM_TEMPLATE_SUBCATEGORY" val="21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5"/>
  <p:tag name="KSO_WM_SLIDE_SIZE" val="850*252"/>
  <p:tag name="KSO_WM_SLIDE_POSITION" val="70*143"/>
  <p:tag name="KSO_WM_TAG_VERSION" val="1.0"/>
  <p:tag name="KSO_WM_BEAUTIFY_FLAG" val="#wm#"/>
  <p:tag name="KSO_WM_TEMPLATE_CATEGORY" val="custom"/>
  <p:tag name="KSO_WM_TEMPLATE_INDEX" val="20209352"/>
  <p:tag name="KSO_WM_SLIDE_LAYOUT" val="a_b_l"/>
  <p:tag name="KSO_WM_SLIDE_LAYOUT_CNT" val="1_1_1"/>
  <p:tag name="KSO_WM_SLIDE_BACKGROUND" val="[&quot;general&quot;]"/>
  <p:tag name="KSO_WM_SLIDE_RATIO" val="1.777778"/>
  <p:tag name="KSO_WM_CHIP_GROUPID" val="5ebf6661ddc3daf3fef3f760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TEMPLATE_ASSEMBLE_XID" val="5f15bc428050c250ba664f35"/>
  <p:tag name="KSO_WM_TEMPLATE_ASSEMBLE_GROUPID" val="5f156cff8050c250ba66235b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PLACING_PICTURE_USER_VIEWPORT" val="{&quot;height&quot;:4800,&quot;width&quot;:6000}"/>
  <p:tag name="TABLE_RECT" val="174*108.211*842.5*657.95"/>
  <p:tag name="TABLE_ONEKEY_SKIN_IDX" val="0"/>
  <p:tag name="TABLE_SKINIDX" val="-1"/>
  <p:tag name="TABLE_COLORIDX" val="l"/>
  <p:tag name="TABLE_ENDDRAG_ORIGIN_RECT" val="397*218"/>
  <p:tag name="TABLE_ENDDRAG_RECT" val="45*79*397*218"/>
  <p:tag name="TABLE_AUTOADJUST_FLAG" val="1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PLACING_PICTURE_USER_VIEWPORT" val="{&quot;height&quot;:14173,&quot;width&quot;:15210}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PLACING_PICTURE_USER_VIEWPORT" val="{&quot;height&quot;:12384,&quot;width&quot;:15196}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UNIT_PLACING_PICTURE_USER_VIEWPORT" val="{&quot;height&quot;:16837,&quot;width&quot;:23812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9352_5*l_h_a*1_1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UNIT_PRESET_TEXT" val="添加标题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9352_5*l_h_i*1_1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COMMONDATA" val="eyJoZGlkIjoiNDk3M2FhZDAzMjk0NWMyNTEzNzQ4YjBhNjc1M2QzYjMifQ==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8835</Words>
  <Application>WPS 演示</Application>
  <PresentationFormat/>
  <Paragraphs>1480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华文楷体</vt:lpstr>
      <vt:lpstr>汉仪旗黑-85S</vt:lpstr>
      <vt:lpstr>黑体</vt:lpstr>
      <vt:lpstr>华文细黑</vt:lpstr>
      <vt:lpstr>华文彩云</vt:lpstr>
      <vt:lpstr>Cambria Math</vt:lpstr>
      <vt:lpstr>Calibri</vt:lpstr>
      <vt:lpstr>Microsoft Tai Le</vt:lpstr>
      <vt:lpstr>Arial Unicode MS</vt:lpstr>
      <vt:lpstr>Arial</vt:lpstr>
      <vt:lpstr>仿宋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阮雄坤</dc:creator>
  <cp:lastModifiedBy>lili</cp:lastModifiedBy>
  <cp:revision>81</cp:revision>
  <dcterms:created xsi:type="dcterms:W3CDTF">2023-09-25T05:40:00Z</dcterms:created>
  <dcterms:modified xsi:type="dcterms:W3CDTF">2023-09-26T05:37:51Z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2023-09-26T03:32:46Z</vt:filetime>
  </property>
  <property fmtid="{D5CDD505-2E9C-101B-9397-08002B2CF9AE}" pid="4" name="ICV">
    <vt:lpwstr>7726874648284B7E9E76F5F9F6F6D647_12</vt:lpwstr>
  </property>
  <property fmtid="{D5CDD505-2E9C-101B-9397-08002B2CF9AE}" pid="5" name="KSOProductBuildVer">
    <vt:lpwstr>2052-12.1.0.15374</vt:lpwstr>
  </property>
</Properties>
</file>